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1"/>
  </p:notesMasterIdLst>
  <p:sldIdLst>
    <p:sldId id="291" r:id="rId2"/>
    <p:sldId id="260" r:id="rId3"/>
    <p:sldId id="261" r:id="rId4"/>
    <p:sldId id="262" r:id="rId5"/>
    <p:sldId id="263" r:id="rId6"/>
    <p:sldId id="267" r:id="rId7"/>
    <p:sldId id="268" r:id="rId8"/>
    <p:sldId id="269" r:id="rId9"/>
    <p:sldId id="281" r:id="rId10"/>
    <p:sldId id="256" r:id="rId11"/>
    <p:sldId id="257" r:id="rId12"/>
    <p:sldId id="258" r:id="rId13"/>
    <p:sldId id="259" r:id="rId14"/>
    <p:sldId id="270" r:id="rId15"/>
    <p:sldId id="282" r:id="rId16"/>
    <p:sldId id="271" r:id="rId17"/>
    <p:sldId id="272" r:id="rId18"/>
    <p:sldId id="273" r:id="rId19"/>
    <p:sldId id="274" r:id="rId20"/>
    <p:sldId id="278" r:id="rId21"/>
    <p:sldId id="279" r:id="rId22"/>
    <p:sldId id="275" r:id="rId23"/>
    <p:sldId id="284" r:id="rId24"/>
    <p:sldId id="286" r:id="rId25"/>
    <p:sldId id="276" r:id="rId26"/>
    <p:sldId id="277" r:id="rId27"/>
    <p:sldId id="288" r:id="rId28"/>
    <p:sldId id="289" r:id="rId29"/>
    <p:sldId id="290" r:id="rId3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660"/>
  </p:normalViewPr>
  <p:slideViewPr>
    <p:cSldViewPr>
      <p:cViewPr>
        <p:scale>
          <a:sx n="80" d="100"/>
          <a:sy n="80" d="100"/>
        </p:scale>
        <p:origin x="-85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A9856-1BD9-461E-8DAA-09134709EED7}" type="datetimeFigureOut">
              <a:rPr lang="es-MX" smtClean="0"/>
              <a:t>28/03/2013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C28BD-57E6-4A05-9168-87E1826189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5185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C28BD-57E6-4A05-9168-87E1826189C5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382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9593-FD6F-4FFA-AA15-725F2E1A0369}" type="datetimeFigureOut">
              <a:rPr lang="es-MX" smtClean="0"/>
              <a:t>28/03/2013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9031-9607-4A51-96C3-7F37AE8A157B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9593-FD6F-4FFA-AA15-725F2E1A0369}" type="datetimeFigureOut">
              <a:rPr lang="es-MX" smtClean="0"/>
              <a:t>28/03/2013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9031-9607-4A51-96C3-7F37AE8A157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9593-FD6F-4FFA-AA15-725F2E1A0369}" type="datetimeFigureOut">
              <a:rPr lang="es-MX" smtClean="0"/>
              <a:t>28/03/2013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9031-9607-4A51-96C3-7F37AE8A157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9593-FD6F-4FFA-AA15-725F2E1A0369}" type="datetimeFigureOut">
              <a:rPr lang="es-MX" smtClean="0"/>
              <a:t>28/03/2013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9031-9607-4A51-96C3-7F37AE8A157B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9593-FD6F-4FFA-AA15-725F2E1A0369}" type="datetimeFigureOut">
              <a:rPr lang="es-MX" smtClean="0"/>
              <a:t>28/03/2013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9031-9607-4A51-96C3-7F37AE8A157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9593-FD6F-4FFA-AA15-725F2E1A0369}" type="datetimeFigureOut">
              <a:rPr lang="es-MX" smtClean="0"/>
              <a:t>28/03/2013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9031-9607-4A51-96C3-7F37AE8A157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9593-FD6F-4FFA-AA15-725F2E1A0369}" type="datetimeFigureOut">
              <a:rPr lang="es-MX" smtClean="0"/>
              <a:t>28/03/2013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9031-9607-4A51-96C3-7F37AE8A157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9593-FD6F-4FFA-AA15-725F2E1A0369}" type="datetimeFigureOut">
              <a:rPr lang="es-MX" smtClean="0"/>
              <a:t>28/03/2013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9031-9607-4A51-96C3-7F37AE8A157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9593-FD6F-4FFA-AA15-725F2E1A0369}" type="datetimeFigureOut">
              <a:rPr lang="es-MX" smtClean="0"/>
              <a:t>28/03/2013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9031-9607-4A51-96C3-7F37AE8A157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9593-FD6F-4FFA-AA15-725F2E1A0369}" type="datetimeFigureOut">
              <a:rPr lang="es-MX" smtClean="0"/>
              <a:t>28/03/2013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9031-9607-4A51-96C3-7F37AE8A157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9593-FD6F-4FFA-AA15-725F2E1A0369}" type="datetimeFigureOut">
              <a:rPr lang="es-MX" smtClean="0"/>
              <a:t>28/03/2013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9031-9607-4A51-96C3-7F37AE8A157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FC39593-FD6F-4FFA-AA15-725F2E1A0369}" type="datetimeFigureOut">
              <a:rPr lang="es-MX" smtClean="0"/>
              <a:t>28/03/2013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94539031-9607-4A51-96C3-7F37AE8A157B}" type="slidenum">
              <a:rPr lang="es-MX" smtClean="0"/>
              <a:t>‹Nº›</a:t>
            </a:fld>
            <a:endParaRPr lang="es-MX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Unidad_de_masa_at%C3%B3mica" TargetMode="External"/><Relationship Id="rId3" Type="http://schemas.openxmlformats.org/officeDocument/2006/relationships/hyperlink" Target="http://es.wikipedia.org/wiki/Cantidad_f%C3%ADsica" TargetMode="External"/><Relationship Id="rId7" Type="http://schemas.openxmlformats.org/officeDocument/2006/relationships/hyperlink" Target="http://es.wikipedia.org/wiki/Elemento_qu%C3%ADmic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%C3%81tomo" TargetMode="External"/><Relationship Id="rId5" Type="http://schemas.openxmlformats.org/officeDocument/2006/relationships/hyperlink" Target="http://es.wikipedia.org/wiki/Masa_at%C3%B3mica" TargetMode="External"/><Relationship Id="rId4" Type="http://schemas.openxmlformats.org/officeDocument/2006/relationships/hyperlink" Target="http://es.wikipedia.org/wiki/Magnitud_adimensiona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Valor_num%C3%A9rico" TargetMode="External"/><Relationship Id="rId2" Type="http://schemas.openxmlformats.org/officeDocument/2006/relationships/hyperlink" Target="http://es.wikipedia.org/wiki/Sistema_f%C3%ADsic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Ox%C3%ADgeno" TargetMode="External"/><Relationship Id="rId2" Type="http://schemas.openxmlformats.org/officeDocument/2006/relationships/hyperlink" Target="http://es.wikipedia.org/wiki/Carbon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F%C3%B3rmula_semidesarrollada" TargetMode="External"/><Relationship Id="rId2" Type="http://schemas.openxmlformats.org/officeDocument/2006/relationships/hyperlink" Target="http://es.wikipedia.org/wiki/F%C3%B3rmula_desarrollada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://es.wikipedia.org/wiki/Plano_cartesiano" TargetMode="External"/><Relationship Id="rId4" Type="http://schemas.openxmlformats.org/officeDocument/2006/relationships/hyperlink" Target="http://es.wikipedia.org/wiki/Enlace_qu%C3%ADmic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es.wikipedia.org/wiki/F%C3%B3rmula_estructura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3384376"/>
          </a:xfrm>
        </p:spPr>
        <p:txBody>
          <a:bodyPr/>
          <a:lstStyle/>
          <a:p>
            <a:r>
              <a:rPr lang="es-MX" sz="9600" dirty="0" smtClean="0"/>
              <a:t>Bioquímica</a:t>
            </a:r>
            <a:r>
              <a:rPr lang="es-MX" sz="5400" dirty="0" smtClean="0"/>
              <a:t> </a:t>
            </a:r>
            <a:r>
              <a:rPr lang="es-MX" sz="9600" dirty="0" smtClean="0"/>
              <a:t>conceptos</a:t>
            </a:r>
            <a:r>
              <a:rPr lang="es-MX" sz="5400" dirty="0" smtClean="0"/>
              <a:t> </a:t>
            </a:r>
            <a:endParaRPr lang="es-MX" sz="5400" dirty="0"/>
          </a:p>
        </p:txBody>
      </p:sp>
    </p:spTree>
    <p:extLst>
      <p:ext uri="{BB962C8B-B14F-4D97-AF65-F5344CB8AC3E}">
        <p14:creationId xmlns:p14="http://schemas.microsoft.com/office/powerpoint/2010/main" val="119803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2060848"/>
            <a:ext cx="7854696" cy="2808312"/>
          </a:xfrm>
        </p:spPr>
        <p:txBody>
          <a:bodyPr>
            <a:normAutofit/>
          </a:bodyPr>
          <a:lstStyle/>
          <a:p>
            <a:pPr algn="just"/>
            <a:r>
              <a:rPr lang="es-MX" sz="2200" b="1" dirty="0" smtClean="0">
                <a:solidFill>
                  <a:schemeClr val="tx1"/>
                </a:solidFill>
                <a:latin typeface="Century Gothic" pitchFamily="34" charset="0"/>
              </a:rPr>
              <a:t>Es una </a:t>
            </a:r>
            <a:r>
              <a:rPr lang="es-MX" sz="2200" b="1" dirty="0" smtClean="0">
                <a:solidFill>
                  <a:schemeClr val="tx1"/>
                </a:solidFill>
                <a:latin typeface="Century Gothic" pitchFamily="34" charset="0"/>
                <a:hlinkClick r:id="rId3" tooltip="Cantidad física"/>
              </a:rPr>
              <a:t>cantidad física</a:t>
            </a:r>
            <a:r>
              <a:rPr lang="es-MX" sz="22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s-MX" sz="2200" b="1" dirty="0" smtClean="0">
                <a:solidFill>
                  <a:schemeClr val="tx1"/>
                </a:solidFill>
                <a:latin typeface="Century Gothic" pitchFamily="34" charset="0"/>
                <a:hlinkClick r:id="rId4" tooltip="Magnitud adimensional"/>
              </a:rPr>
              <a:t>adimensional</a:t>
            </a:r>
            <a:r>
              <a:rPr lang="es-MX" sz="2200" b="1" dirty="0" smtClean="0">
                <a:solidFill>
                  <a:schemeClr val="tx1"/>
                </a:solidFill>
                <a:latin typeface="Century Gothic" pitchFamily="34" charset="0"/>
              </a:rPr>
              <a:t> definida como la suma de la cantidad de las </a:t>
            </a:r>
            <a:r>
              <a:rPr lang="es-MX" sz="2200" b="1" dirty="0" smtClean="0">
                <a:solidFill>
                  <a:schemeClr val="tx1"/>
                </a:solidFill>
                <a:latin typeface="Century Gothic" pitchFamily="34" charset="0"/>
                <a:hlinkClick r:id="rId5" tooltip="Masa atómica"/>
              </a:rPr>
              <a:t>masas</a:t>
            </a:r>
            <a:r>
              <a:rPr lang="es-MX" sz="2200" b="1" dirty="0" smtClean="0">
                <a:solidFill>
                  <a:schemeClr val="tx1"/>
                </a:solidFill>
                <a:latin typeface="Century Gothic" pitchFamily="34" charset="0"/>
              </a:rPr>
              <a:t> promedio de los </a:t>
            </a:r>
            <a:r>
              <a:rPr lang="es-MX" sz="2200" b="1" dirty="0" smtClean="0">
                <a:solidFill>
                  <a:schemeClr val="tx1"/>
                </a:solidFill>
                <a:latin typeface="Century Gothic" pitchFamily="34" charset="0"/>
                <a:hlinkClick r:id="rId6" tooltip="Átomo"/>
              </a:rPr>
              <a:t>átomos</a:t>
            </a:r>
            <a:r>
              <a:rPr lang="es-MX" sz="2200" b="1" dirty="0" smtClean="0">
                <a:solidFill>
                  <a:schemeClr val="tx1"/>
                </a:solidFill>
                <a:latin typeface="Century Gothic" pitchFamily="34" charset="0"/>
              </a:rPr>
              <a:t> de un </a:t>
            </a:r>
            <a:r>
              <a:rPr lang="es-MX" sz="2200" b="1" dirty="0" smtClean="0">
                <a:solidFill>
                  <a:schemeClr val="tx1"/>
                </a:solidFill>
                <a:latin typeface="Century Gothic" pitchFamily="34" charset="0"/>
                <a:hlinkClick r:id="rId7" tooltip="Elemento químico"/>
              </a:rPr>
              <a:t>elemento</a:t>
            </a:r>
            <a:r>
              <a:rPr lang="es-MX" sz="2200" b="1" dirty="0" smtClean="0">
                <a:solidFill>
                  <a:schemeClr val="tx1"/>
                </a:solidFill>
                <a:latin typeface="Century Gothic" pitchFamily="34" charset="0"/>
              </a:rPr>
              <a:t> (de un origen dado) expresados en </a:t>
            </a:r>
            <a:r>
              <a:rPr lang="es-MX" sz="2200" b="1" dirty="0" smtClean="0">
                <a:solidFill>
                  <a:schemeClr val="tx1"/>
                </a:solidFill>
                <a:latin typeface="Century Gothic" pitchFamily="34" charset="0"/>
                <a:hlinkClick r:id="rId8" tooltip="Unidad de masa atómica"/>
              </a:rPr>
              <a:t>Unidad de masa atómica</a:t>
            </a:r>
            <a:r>
              <a:rPr lang="es-MX" sz="2200" b="1" dirty="0" smtClean="0">
                <a:solidFill>
                  <a:schemeClr val="tx1"/>
                </a:solidFill>
                <a:latin typeface="Century Gothic" pitchFamily="34" charset="0"/>
              </a:rPr>
              <a:t> o u.m.a.</a:t>
            </a:r>
            <a:endParaRPr lang="es-MX" sz="22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836712"/>
            <a:ext cx="7851648" cy="820688"/>
          </a:xfrm>
        </p:spPr>
        <p:txBody>
          <a:bodyPr/>
          <a:lstStyle/>
          <a:p>
            <a:pPr algn="l"/>
            <a:r>
              <a:rPr lang="es-MX" sz="4400" b="1" dirty="0" smtClean="0">
                <a:solidFill>
                  <a:srgbClr val="0070C0"/>
                </a:solidFill>
              </a:rPr>
              <a:t>Peso</a:t>
            </a:r>
            <a:r>
              <a:rPr lang="es-MX" sz="4400" b="1" dirty="0" smtClean="0"/>
              <a:t> </a:t>
            </a:r>
            <a:r>
              <a:rPr lang="es-MX" sz="4400" b="1" dirty="0" smtClean="0">
                <a:solidFill>
                  <a:srgbClr val="0070C0"/>
                </a:solidFill>
              </a:rPr>
              <a:t>atómico</a:t>
            </a:r>
            <a:endParaRPr lang="es-MX" sz="4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540568" y="404664"/>
            <a:ext cx="7924800" cy="1143000"/>
          </a:xfrm>
        </p:spPr>
        <p:txBody>
          <a:bodyPr/>
          <a:lstStyle/>
          <a:p>
            <a:r>
              <a:rPr lang="es-MX" dirty="0" smtClean="0"/>
              <a:t>               </a:t>
            </a:r>
            <a:r>
              <a:rPr lang="es-MX" sz="4400" b="1" dirty="0" smtClean="0">
                <a:solidFill>
                  <a:srgbClr val="0070C0"/>
                </a:solidFill>
              </a:rPr>
              <a:t>Cantidad</a:t>
            </a:r>
            <a:r>
              <a:rPr lang="es-MX" sz="3200" b="1" dirty="0" smtClean="0"/>
              <a:t> </a:t>
            </a:r>
            <a:r>
              <a:rPr lang="es-MX" sz="4400" b="1" dirty="0" smtClean="0">
                <a:solidFill>
                  <a:srgbClr val="0070C0"/>
                </a:solidFill>
              </a:rPr>
              <a:t>física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200" b="1" dirty="0" smtClean="0">
                <a:latin typeface="Century Gothic" pitchFamily="34" charset="0"/>
              </a:rPr>
              <a:t>Una magnitud física es una propiedad o cualidad medible de un </a:t>
            </a:r>
            <a:r>
              <a:rPr lang="es-MX" sz="2200" b="1" dirty="0" smtClean="0">
                <a:latin typeface="Century Gothic" pitchFamily="34" charset="0"/>
                <a:hlinkClick r:id="rId2" tooltip="Sistema físico"/>
              </a:rPr>
              <a:t>sistema físico</a:t>
            </a:r>
            <a:r>
              <a:rPr lang="es-MX" sz="2200" b="1" dirty="0" smtClean="0">
                <a:latin typeface="Century Gothic" pitchFamily="34" charset="0"/>
              </a:rPr>
              <a:t>, es decir, a la que se le pueden asignar distintos </a:t>
            </a:r>
            <a:r>
              <a:rPr lang="es-MX" sz="2200" b="1" dirty="0" smtClean="0">
                <a:latin typeface="Century Gothic" pitchFamily="34" charset="0"/>
                <a:hlinkClick r:id="rId3" tooltip="Valor numérico"/>
              </a:rPr>
              <a:t>valores</a:t>
            </a:r>
            <a:r>
              <a:rPr lang="es-MX" sz="2200" b="1" dirty="0" smtClean="0">
                <a:latin typeface="Century Gothic" pitchFamily="34" charset="0"/>
              </a:rPr>
              <a:t> como resultado de una medición.</a:t>
            </a:r>
            <a:endParaRPr lang="es-MX" sz="2200" b="1" dirty="0">
              <a:latin typeface="Century Gothic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487" y="3402281"/>
            <a:ext cx="2105025" cy="21717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76672"/>
            <a:ext cx="7924800" cy="940966"/>
          </a:xfrm>
        </p:spPr>
        <p:txBody>
          <a:bodyPr/>
          <a:lstStyle/>
          <a:p>
            <a:r>
              <a:rPr lang="es-MX" dirty="0" smtClean="0">
                <a:solidFill>
                  <a:srgbClr val="0070C0"/>
                </a:solidFill>
              </a:rPr>
              <a:t>      </a:t>
            </a:r>
            <a:r>
              <a:rPr lang="es-MX" sz="3600" b="1" dirty="0" smtClean="0">
                <a:solidFill>
                  <a:srgbClr val="0070C0"/>
                </a:solidFill>
              </a:rPr>
              <a:t>Unidad de masa  atómica</a:t>
            </a:r>
            <a:endParaRPr lang="es-MX" sz="3600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400" b="1" dirty="0" smtClean="0">
                <a:latin typeface="Century Gothic" pitchFamily="34" charset="0"/>
              </a:rPr>
              <a:t>Es una unidad de masa empleada en física y química, especialmente en la medida de masas atómicas y moleculares.</a:t>
            </a:r>
            <a:endParaRPr lang="es-MX" sz="2400" b="1" dirty="0">
              <a:latin typeface="Century Gothic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121" y="3068960"/>
            <a:ext cx="2076450" cy="22002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Marcador de contenido" descr="TablaPeriodica.png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8280920" cy="54158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4652" y="1772816"/>
            <a:ext cx="7854696" cy="1752600"/>
          </a:xfrm>
        </p:spPr>
        <p:txBody>
          <a:bodyPr>
            <a:normAutofit/>
          </a:bodyPr>
          <a:lstStyle/>
          <a:p>
            <a:pPr algn="just"/>
            <a:r>
              <a:rPr lang="es-MX" sz="2400" dirty="0" smtClean="0">
                <a:solidFill>
                  <a:schemeClr val="tx1"/>
                </a:solidFill>
                <a:latin typeface="Century Gothic" pitchFamily="34" charset="0"/>
              </a:rPr>
              <a:t>Es un sistema material formado por dos o más sustancias pero no combinadas químicamente</a:t>
            </a:r>
            <a:r>
              <a:rPr lang="es-MX" sz="2400" dirty="0" smtClean="0">
                <a:solidFill>
                  <a:schemeClr val="tx1"/>
                </a:solidFill>
              </a:rPr>
              <a:t>.</a:t>
            </a:r>
          </a:p>
          <a:p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6176" y="620688"/>
            <a:ext cx="7851648" cy="1108720"/>
          </a:xfrm>
        </p:spPr>
        <p:txBody>
          <a:bodyPr/>
          <a:lstStyle/>
          <a:p>
            <a:pPr algn="l"/>
            <a:r>
              <a:rPr lang="es-MX" sz="4800" dirty="0" smtClean="0">
                <a:solidFill>
                  <a:srgbClr val="0070C0"/>
                </a:solidFill>
              </a:rPr>
              <a:t>Mezcla</a:t>
            </a:r>
            <a:endParaRPr lang="es-MX" sz="48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Yunely\Desktop\UV\uv EE segundo semestre\bioquimica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924944"/>
            <a:ext cx="3600400" cy="31191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476672"/>
            <a:ext cx="7634808" cy="940966"/>
          </a:xfrm>
        </p:spPr>
        <p:txBody>
          <a:bodyPr>
            <a:normAutofit/>
          </a:bodyPr>
          <a:lstStyle/>
          <a:p>
            <a:r>
              <a:rPr lang="es-MX" sz="2800" b="1" dirty="0" smtClean="0">
                <a:solidFill>
                  <a:srgbClr val="0070C0"/>
                </a:solidFill>
              </a:rPr>
              <a:t>Mezclas Homogéneas y Heterogéneas</a:t>
            </a:r>
            <a:endParaRPr lang="es-MX" sz="2800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s-MX" sz="1800" b="1" dirty="0" smtClean="0">
                <a:latin typeface="Century Gothic" pitchFamily="34" charset="0"/>
              </a:rPr>
              <a:t>La mezcla homogénea es aquella en la que sus componentes no se perciben a simple vista, ni siquiera con la ayuda del microscopio.</a:t>
            </a:r>
          </a:p>
          <a:p>
            <a:pPr algn="just"/>
            <a:endParaRPr lang="es-MX" sz="1800" b="1" dirty="0">
              <a:latin typeface="Century Gothic" pitchFamily="34" charset="0"/>
            </a:endParaRPr>
          </a:p>
          <a:p>
            <a:pPr algn="just"/>
            <a:endParaRPr lang="es-MX" sz="1800" b="1" dirty="0" smtClean="0">
              <a:latin typeface="Century Gothic" pitchFamily="34" charset="0"/>
            </a:endParaRPr>
          </a:p>
          <a:p>
            <a:pPr algn="just"/>
            <a:endParaRPr lang="es-MX" sz="1800" b="1" dirty="0">
              <a:latin typeface="Century Gothic" pitchFamily="34" charset="0"/>
            </a:endParaRPr>
          </a:p>
          <a:p>
            <a:pPr algn="just"/>
            <a:r>
              <a:rPr lang="es-MX" sz="1800" b="1" dirty="0" smtClean="0">
                <a:latin typeface="Century Gothic" pitchFamily="34" charset="0"/>
              </a:rPr>
              <a:t>Mezcla </a:t>
            </a:r>
            <a:r>
              <a:rPr lang="es-MX" sz="1800" b="1" dirty="0">
                <a:latin typeface="Century Gothic" pitchFamily="34" charset="0"/>
              </a:rPr>
              <a:t>heterogénea es aquella que posee una composición no uniforme en la cual se pueden distinguir a simple vista sus componentes y está formada por dos o más sustancias, físicamente distintas, distribuidas en forma desigual.</a:t>
            </a:r>
          </a:p>
          <a:p>
            <a:pPr algn="just"/>
            <a:endParaRPr lang="es-MX" sz="1800" b="1" dirty="0" smtClean="0">
              <a:latin typeface="Century Gothic" pitchFamily="34" charset="0"/>
            </a:endParaRPr>
          </a:p>
          <a:p>
            <a:pPr algn="just"/>
            <a:endParaRPr lang="es-MX" dirty="0">
              <a:latin typeface="Century Gothic" pitchFamily="34" charset="0"/>
            </a:endParaRPr>
          </a:p>
        </p:txBody>
      </p:sp>
      <p:pic>
        <p:nvPicPr>
          <p:cNvPr id="1026" name="Picture 2" descr="C:\Users\Yunely\Downloads\hater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085184"/>
            <a:ext cx="1790700" cy="13967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1340768"/>
            <a:ext cx="6400800" cy="1752600"/>
          </a:xfrm>
        </p:spPr>
        <p:txBody>
          <a:bodyPr>
            <a:normAutofit/>
          </a:bodyPr>
          <a:lstStyle/>
          <a:p>
            <a:pPr algn="just"/>
            <a:r>
              <a:rPr lang="es-MX" sz="2000" b="1" dirty="0" smtClean="0">
                <a:solidFill>
                  <a:schemeClr val="tx1"/>
                </a:solidFill>
                <a:latin typeface="Century Gothic" pitchFamily="34" charset="0"/>
              </a:rPr>
              <a:t>Es un fenómeno químico y a partir de dos o más sustancias se puede obtener otra ( u otras) con propiedades diferentes.</a:t>
            </a:r>
            <a:endParaRPr lang="es-MX" sz="20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4536504" cy="821953"/>
          </a:xfrm>
        </p:spPr>
        <p:txBody>
          <a:bodyPr/>
          <a:lstStyle/>
          <a:p>
            <a:pPr algn="ctr"/>
            <a:r>
              <a:rPr lang="es-MX" sz="4000" b="1" dirty="0" smtClean="0">
                <a:solidFill>
                  <a:srgbClr val="0070C0"/>
                </a:solidFill>
              </a:rPr>
              <a:t>Combinación</a:t>
            </a:r>
            <a:endParaRPr lang="es-MX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1412776"/>
            <a:ext cx="6400800" cy="1752600"/>
          </a:xfrm>
        </p:spPr>
        <p:txBody>
          <a:bodyPr>
            <a:normAutofit/>
          </a:bodyPr>
          <a:lstStyle/>
          <a:p>
            <a:pPr algn="just"/>
            <a:r>
              <a:rPr lang="es-MX" sz="2000" b="1" dirty="0" smtClean="0">
                <a:solidFill>
                  <a:schemeClr val="tx1"/>
                </a:solidFill>
                <a:latin typeface="Century Gothic" pitchFamily="34" charset="0"/>
              </a:rPr>
              <a:t>A los sucesos observables y posibles de ser medidos en los cuales las sustancias intervinientes “cambian” al combinarse entre si.</a:t>
            </a:r>
            <a:endParaRPr lang="es-MX" sz="20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5470376" cy="696985"/>
          </a:xfrm>
        </p:spPr>
        <p:txBody>
          <a:bodyPr/>
          <a:lstStyle/>
          <a:p>
            <a:pPr algn="ctr"/>
            <a:r>
              <a:rPr lang="es-MX" sz="4000" b="1" dirty="0" smtClean="0">
                <a:solidFill>
                  <a:srgbClr val="0070C0"/>
                </a:solidFill>
              </a:rPr>
              <a:t>Fenómeno Químico</a:t>
            </a:r>
            <a:endParaRPr lang="es-MX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1196752"/>
            <a:ext cx="6400800" cy="1752600"/>
          </a:xfrm>
        </p:spPr>
        <p:txBody>
          <a:bodyPr>
            <a:normAutofit/>
          </a:bodyPr>
          <a:lstStyle/>
          <a:p>
            <a:pPr algn="just"/>
            <a:r>
              <a:rPr lang="es-MX" sz="2000" b="1" dirty="0" smtClean="0">
                <a:solidFill>
                  <a:schemeClr val="tx1"/>
                </a:solidFill>
                <a:latin typeface="Century Gothic" pitchFamily="34" charset="0"/>
              </a:rPr>
              <a:t>La sustancia sufre modificaciones irreversibles por ejemplo un papel al se quemado ya no puede regresar a su estado original.</a:t>
            </a:r>
            <a:endParaRPr lang="es-MX" sz="20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4573016" cy="696985"/>
          </a:xfrm>
        </p:spPr>
        <p:txBody>
          <a:bodyPr/>
          <a:lstStyle/>
          <a:p>
            <a:pPr algn="ctr"/>
            <a:r>
              <a:rPr lang="es-MX" sz="4000" b="1" dirty="0" smtClean="0">
                <a:solidFill>
                  <a:srgbClr val="0070C0"/>
                </a:solidFill>
              </a:rPr>
              <a:t>Fenómeno Físico</a:t>
            </a:r>
            <a:endParaRPr lang="es-MX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1340768"/>
            <a:ext cx="6400800" cy="1752600"/>
          </a:xfrm>
        </p:spPr>
        <p:txBody>
          <a:bodyPr/>
          <a:lstStyle/>
          <a:p>
            <a:pPr algn="l"/>
            <a:r>
              <a:rPr lang="es-MX" sz="2400" b="1" dirty="0" smtClean="0">
                <a:solidFill>
                  <a:schemeClr val="tx1"/>
                </a:solidFill>
              </a:rPr>
              <a:t>Potencial de hidrogeno es una medida de la acidez o alcalinidad de una disolución.</a:t>
            </a:r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59632" y="548680"/>
            <a:ext cx="2952328" cy="624977"/>
          </a:xfrm>
        </p:spPr>
        <p:txBody>
          <a:bodyPr/>
          <a:lstStyle/>
          <a:p>
            <a:pPr algn="l"/>
            <a:r>
              <a:rPr lang="es-MX" sz="4400" b="1" dirty="0" smtClean="0">
                <a:solidFill>
                  <a:srgbClr val="0070C0"/>
                </a:solidFill>
              </a:rPr>
              <a:t>PH</a:t>
            </a:r>
            <a:endParaRPr lang="es-MX" sz="44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Yunely\Desktop\UV\uv EE segundo semestre\bioquimica\p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490787"/>
            <a:ext cx="6264696" cy="37753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539552" y="1916832"/>
            <a:ext cx="7854696" cy="3096344"/>
          </a:xfrm>
        </p:spPr>
        <p:txBody>
          <a:bodyPr>
            <a:noAutofit/>
          </a:bodyPr>
          <a:lstStyle/>
          <a:p>
            <a:pPr algn="just"/>
            <a:r>
              <a:rPr lang="es-MX" sz="2000" b="1" i="1" dirty="0" smtClean="0">
                <a:solidFill>
                  <a:schemeClr val="tx1"/>
                </a:solidFill>
                <a:latin typeface="Century Gothic" pitchFamily="34" charset="0"/>
              </a:rPr>
              <a:t>La fórmula química es la representación de los elementos que forman un compuesto y la proporción en que se encuentran, o del número de átomos que forman una molécula. También puede darnos información adicional como la manera en que se unen dichos átomos mediante enlaces químicos e incluso su distribución en el espacio. Para nombrarlas, se emplean las reglas de la nomenclatura química .</a:t>
            </a:r>
            <a:endParaRPr lang="es-MX" sz="2000" b="1" i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368152"/>
          </a:xfrm>
        </p:spPr>
        <p:txBody>
          <a:bodyPr/>
          <a:lstStyle/>
          <a:p>
            <a:pPr algn="ctr"/>
            <a:r>
              <a:rPr lang="es-MX" sz="4800" b="1" dirty="0" smtClean="0">
                <a:solidFill>
                  <a:srgbClr val="0070C0"/>
                </a:solidFill>
              </a:rPr>
              <a:t>Formula</a:t>
            </a:r>
            <a:endParaRPr lang="es-MX" sz="4800" b="1" dirty="0">
              <a:solidFill>
                <a:srgbClr val="0070C0"/>
              </a:solidFill>
            </a:endParaRPr>
          </a:p>
        </p:txBody>
      </p:sp>
      <p:pic>
        <p:nvPicPr>
          <p:cNvPr id="2051" name="Picture 3" descr="C:\Users\Yunely\Desktop\UV\uv EE segundo semestre\bioquimica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581128"/>
            <a:ext cx="1905566" cy="14988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hQSEBUUEhQVFBUWGBcVFRUVFRgVFRUYFxYWFRQUFBgXHSYfGBkkGhUWIC8gIycpLCwsFx4xNTAqNSYrLSkBCQoKDgwOGQ8PGiwkHSQsLjIuLC8vLSwsKSksLSksLCo0LCwpLCwpNDIsLiwsLCkpLCksLCwvLCwqLC8sKSksLP/AABEIAKoBKQMBIgACEQEDEQH/xAAcAAACAgMBAQAAAAAAAAAAAAAABQQGAgMHAQj/xABQEAACAQIEAgQFDgsHAgcAAAABAgMAEQQFEiETMQYiQVEUMmGT0hUXIzM0UlRVcXOBkZTTBxZCYnKSobGytMEkQ1Njo7PRRGQ1RYLC4fDx/8QAGwEBAAMBAQEBAAAAAAAAAAAAAAECAwQFBwb/xAA4EQACAQIEAgYHBwUBAAAAAAAAAQIDEQQSITFRYQUTQXGRsRQigaHR4fBCUmKSssHSIzIzU/EV/9oADAMBAAIRAxEAPwDuNFFFAFFFFAFFFFAFFRM0x3BiL21WKi17eMwXnby0lxXTmNWKpFK7Cbg2IWMG00cDMpdhqGuQAW5kb2G9AWWiqxJ09iOHkmRJG0DqhgIw5KO+zMbWHDcE967A3F969Mo2VWWOZtUhjUaFUk6o1VhrYdVjKlj5eyxoCwUVU2/CRhtJOmUgKr8k8V7AMLvvZjpI5g32sCRI/HqG7AxzAq2h7ooVWDFXUvr09W1zYnYi16AslFJ8g6TR4vUEDBkWNmuBY8QNbSQTexRwb2IK04oAooooAoNFFAFeWr2igC1eWr2igCi1FQc6zRcPC0rFQAVHWJA6zBdyAT232B5VDdtWWjFyajHdk6il2Y59DBo4rkFwSgCO5YLp1EBFO3WX661z9KMMiRuZLrLfhlVd9WnxrBVJ27b1GZcS6o1Gk1F67abjWilr9IoBBx2k0xX06mV131abaSNXPyeXlU6WZVUsxCqoLFibAAC5JPdapuirhJbp8PbwNlFKYuleGZHcSjTGAz3VgQpNg2ki5BPIgEVlhekuHkDlZLCManLo8aqO8mRQKjNHiXdCqtXF+DGlFKYelWGZXYSi0Y1PdWUhSbBtJAJW/aBapWNzaKK/EcLaN5TsT1I9Otth2a1+upzIq6U07OLv3Eyil2W5/BiGKxPdlAJUqyNY7A2cAkeUVuwGaRThjE4cIxja19mXmN/38qKSYlSnG+ZNW302JdFFFSZhRRRQEfMZJFidoUWSQAlEZtAcjkpax0377VU8H+EhcQ0MOGhZ8S5Ingc6PAwh0ytiDY2sdlFuttyqy57iJkw7nDRCWa1o0Zgi6jtqckjqjmQNzawqmYfoNicEyYzDSHEYxjfHK7aUxisbsEvtEyfkchYWPOgGuadLsVEuImGC/s+HL6mln4Msix+PJFGUIK7HTqYavJet2M6ZlpIYcJCZ5poRidLtwUihawWSZrMQSTYKFJJB5WvVdzTDZhicSxxWBabDI94MMuKgjiYL4smJFyZXuL6SdA7id6dYzLMSmLTHwQq7Ph0hxGFaRVZbNxFMUniFlLMpBsCNwaAlYTpRMmJjw2NgWFptXAlilMsMjINTRksiMj6dwCLGxsb7VZKqBy3E43GYebEQjCw4VmlWMyLLLLKUKKW4d1RFDMfGJJ7qZscVhz24uLyaVxCD5NklH6p+WobsXhDPpdX8/wBh1NArqVdQykWKsAQR3EHYio8eUQra0MY0kMto1FmAADDbY2VRfyDurHLc4inBMTXI2ZTdXQ9zo1mU/KKm0TuRKLi7NWZG9TItJXhR6WtqGhbNpAC3Ft7BQB3WFa50ii03RRrk2sg8dzq1HylluT3gGptLs5/ufno/61JUJuj2HcgmJNiGsBpBKiylgtg1hy1XtUhstiJuY4yTYklFvcMXBvbsZi3ykntqTRQGnD4KNCSiIhNrlVC3sLLew3sK3VSBjc0XEyqI1dGRpUvuqEnSkXEJVbjqkqL+K5DbgVKxE2ZsDpSNbSvp6y7xqIjEHIbZSeKDYE2C7C5NAW2iqvPLmQQFViJ0LqSyglrxh7MZLA2aQ9ovGO+tE+MzQYdLRxHEMTddIMaWiB6zcQbGS+978hbtoC30VVhJmfEfaHhqwCEqLuBxiTtJ1b6YB3jiPt1RURJM2LhnSMaRJ1UK6TcLpO8gLOCHsDZbFbm5OkC6UVowRcxJxQBJpXWF8UNYagPJe9b6AqmDy7Eqy2EiG6Cd+IjCZuJd5YwxbSukMLWU2dQB1BbXhoMeqC5c3iRdKtANLBcGCUNud/Cyd97WBHVNW+lvR33LF+j/AFNAbsn4vg8XH9u4acXl4+ka/F28a/LalXSLL5sRNFHGECIGldpUZ42YgxpHZWUk2Z257WWmeb5ssCXILMx0xxr40jnki/vJ5AAk8qxyfCSIpaZ9cjnUwBPDTawjiB5KB28ybk86pK0vVOik3T/q+H1yKzh8nxTHDxl5IngjxUPHRVIazYfgsQ4a6sovbndDvWiTBSpHgyExUbRnECUwqkkgdyCzgupVldtTXtyPZV9oqvVLj9afA3WOl2xXb781/wBT7inYnAT4vgoNYSNZGdsZFcyM+uIKUiZBcIXNx75dqnwQTHLmiki4siK0LIx0idVOnUrdmtNxftO57asVFSoW1MpYlySjZWTuvf8AEoeOw08sGIVY8QU4KqnHRPCNfEUlIyu7JpF+tfcDc71LaGWaF1HhchV4ZQmKSKMOI5AzRoUVRcgflbbDlVxoqOr5mjxjtZRW9/L4cijZrBisWZgkbhDDIoE0UcbK3sZWONwxZgxVr3sPFrbnUcuKWZlw8qacHiYQsgAZ5JeGQqAE3tw+fLrCrpRU5OZVYq1rRWm3t37ynNgMRBJK3suIkaAJh5G0+xlmAeNwiqBZir6rbqpH5O8jo9ks2EnVW0PG8QQmJGQK0IAVpNTtdnUkFtt0FWmiippO4li5Si42Wu+nh3W307dwooorQ4wooooAooooBRi87WLE8N3RQYg0aswVncuy6UubsfFFh3jvpRB0ueQRnRo1Fr2ZWuEaEnxA/vyhA3up2Bta3VBiYHFSDStxFF1rdchnmupbtUaQQO8nvoCN0Zzs4qEuQBZ2S6m6taxDD6/2U3oooBdmWQxTEOQUkHizRnRKvk1DmPzWuPJULw3E4b29TiIh/fRL7Io/zIRz+VL/AKIp9RVXHtRtGq7ZZary7n2eXIjYHMY5kDxOrqe1Tf6D3HyHeo2c/wBz89H/AFrXjujyO5ljZoJv8WKwLeSRT1ZB+kL9xFKs0zSaHhDFoNCyofCIr8Owv7Yhu0Z/WHlqM1tyeqU/8b9j3+fnyLXRUJ84iCxtrBWVgiMvWUswJUahsL2sL9th21Nq1zFxa3QUUUVJAVByyUs09yTplIF+waIzYeS5P11OpdlPjYj54/7cdAMaKKrWK6WmKRxIgCrLIoIuWaOLCvO9h78MlrdzDy2AstFVnE9NAsLsImDqmoI90u18SLHUAwF8Mx3UGzDbnUiDpTqYKYit3aNjqBtaY4YEd4MoI8gFz3UA+pHl+YpBgY5JDsFAAAuzMSQqIO1idgKbYvGJEjPIwVVF2J7BVb6K5e0qRTzclU+Dx9iA3vK4/wAVh+qNu03q32I2pwTWaWy9/L62GOUZc7OcRiAOKwsiXusCHfQp7XO2pu07cgKc0UVKVik5ubu/+BRRRUlAoooFAKM4zV4nRVCni9SIkHaXUNmsd10FnsLG0T77iyrCdNyy3Maj2NHVjJYMzJhH0lQrFRfGIBbUSVO24vayv7OXk7P61CzNVSCRgiHTG5AKgqbJyI7R1VFvIKARR9OdQQpEDxERgDKAdTrCwFtN9Hs6jX3hhYdrbJ8847yroZeG2m51WbrOlxqUdsbcrixXe9wN0GVxF1m0DXoCg72Vdmsqk2XfuFTEhVSSAAWN2sALnlc95sBQGdFFFAFFFFAFFFFAFFU313sr+Fr5uX0K89d7K/ha+bl9CgLnS+D3XL81B/Hiarnrv5V8LXzcvoVFi/CrlYneTwxbMkaW4ct7o0rE+J/mD6jQF9oqm+u/lXwtfNy+hR672V/C183L6FCLlyoqmeu/lXwtfNy+hR67+VfC1/Ul9ChJc6XZz/c/PR/1qveu9lXwtfNy+hUTH/hUyx+HbGJ1ZFc3jl3C3uB1Oe9ASs/6JTSM4wwhhR/GGtwHOxLPEEKhgwuHUhtgb0w6H53JMJYZgOLhmETupusjC/WAIFuVL/Xeyv4Wvm5fQqvdGvwhYGDEYySXEBEnm4kR0Oda79YWXbmOdqwayzVu09OFR1sPUU1fKk0+3dLfuOqUVTPXfyr4Wvm5fQo9d/Kvha+bl9Ctzy7lypflPjYj54/7cdUnpR+E/AT4SaLD4rVK66UCrIpJuLgEqLbX7aTYTN8iGrXimN2utnxQsNKix23Nwd/KKzcneyR1U6VN0885Na20V9rc1xOv3rU2FQm5VeZbxR4xUoW+XSSL9xIrlozvo/8ACX/XxVHq30e+Ev8Ar4ql58F4/InJh/vy/Kv5nQ3wUKyxRiCKwSUodCjQAYwVQW2B4hva3KpTYSJArFI1EWoq2lQI7g6ypt1bi97eWuVyZxkOtSMUdIDBhrxVySU0kG2wFm+sd1aMzzrJ/Yjhpi5WaNpQzTsvBBvISsmxFrbc6q5ySu17/ka06FCpNQU5Xf4V/I6LhIjjJFmcEYdCGgjIsZCOWIkB7PeKf0jva0/o77li/R/qar3rvZV8LXzcvoVEyv8ACplkUKIcYpKixISW3adupWiVjkqTzvTZbIv1FUwfhfyv4Wvm5fQr3138q+Fr5uX0KkzLlRVM9d/Kvha+bl9CvfXfyr4Wvm5fQqQXKgVTfXfyr4Wvm5fQo9d/Kvha+bl9CouC5VCzv3NN81J/A1Vr138q+Fr5uX0Kj5h+FfK5IpEGMUF0ZQTHLYalIuep5akF1w3iL+iP3CttUmH8LmVhQDi12AHtcvYP0Ky9d/K/ha+bl9ChFy6UVUD+FjKwL+GR/QHJ+rTetfrv5V8LXzcvoUJLnRVM9d/Kvha+bl9Cj138r+Fr+pL6FAXOiqb67+VW91r5uX0Kb/jrhP8AGH6r+jQHzP0JhBzPCqwBHGUEEBgbXuCDsRVwGfS90P2bD/d0j6PdGsTHozJRHwY5xbU/WY8QxiyDe2o25jkae4bo9K+GfEAARR8yTYmxAOgdu5A+msp30seR0jKpeMad78jz1dl7ofs2H+7qfLmrjCxOFh1NJKpPg8G4VYio9rttqP10mweEaWRY03ZjYXIH1k7AUzxWWyI/gkrwxmEs5Z3st5FiOnV2m2iwA7TURueZTnXabu/mR/V6Xuh+zYf7upmT5q8mJhRlhKtJGrDweDcFwCNo+6oeb5K+GKayjCRdaMjalddtwfpHZW7LctlWM4xQuiB0N2PNg66QFG5Gogdnb3VsisZ4hTytu/DUxkzqQMQBDzP/AE2H7/m6x9XJO6H7Nh/u6l4LoxJiBqikw7OV4nCEw4oHM3XsO42JpTh4C7Kq7liAOQ3JsNzsK2ikRUniE023rzHRzNvBA+mHVxmW/g8HiiNGAtw7cyahDO5O6H7Nh/u634vLJo5BgmCF9Yfqt2yIoALGwA0qD/8AtQsyy5oJniktrS2qxuN1DAX+RhWsVFirPEJXblp37kzBZu7SxgrCQXQEeDwbgsAR7X3VGOPZJ59Ij3lfYwxMBZmAChkOkeQWrdl2VyGJ8SoXRAQ7aj72zWC8z2fXWGV5U+KklKNEHLsQjOEZ2sXYRg+Nb+orOooqpDvfkev0fKu8FidXfLG354nvqzJ3Q/Z4Pu6mrmTeDF9MOriqt/B4PFMbkj2u3MCkpW3OnuAyKaWBVBhQSvqiEkgSSVkVlIiH5Q3/AHV3SjBJN2PFpVcRJtJtu3MVY/M3aNlIjsR+TBCp5jkyoCPoNSY83e42h5j/AKeD7uluOiKh1YWKkqR3EGxH1ipeX4N5ZFSManYgKOVzV1Tp53otl+50OvW9Ggszvnl2vhAYZrmLJiJVVYQqyOqjweDYBiAPE7qjeq790P2eD7ut+c5c4vOWikV5GUtC+tRJu7J5Dz+gUrIrqo06Uo6JM461WvCbUpNe0bxZixw8jlYdSyRKD4PBsGEpYe1/mj6qU4zNHYLcR7MrC0EK7jlfSguPIdjTXK8qeZOHHJh7yMCI3mVZiYw4FkO9us3ZvtSTMMOUcobXRyjWNxdWKtY9u4NctaFLJUStc9Xo+df0mjJt2uiW2dyW5Q/ZsP8Ad0wzvM2jxUqIsIVWsB4PAbCw746Raf8AimWf4eRcQTNoWRwJGRSSUDcg/vT5Lk/sreVKmprRHFTrVnF6vddp6M4fuh+zwfd0wwmYEwTsVhLLwtJ8Hg21OQ3933UiWnOW4CRsPKwaGOJmRGeaQR9ZeuoUttc3/ZXPVhBa2R6uHnKXaR/Vd/ew/Z4Pu6Dm790P2eD7uokigMQGVrEjUh1IbdqsNmHlFYmqOEXsj0abfaOs6xxSYqqQgaYzbweDtiRjzTvJP01AObv72H7PB93UvOsumCJPKFUS6VUA9bqxjTdfyeooP0+WlBrFRi0dsEmOMDmDNHOSsJKIrKfB4NiZY1J9r7mI+moBzh+6H7PB93UjKMOXDoJIE4mmO0rlGbrK40ADvUC576g5jgXhlaKQWdDZhe/YCPrBB+mq2jdo66UYZmjM5zJ3Q/Z4Pu6l5zmjI6BVhAMULH+zwc2iRmO8faSaThbkAdptvy+mnGbZHK0RnEmHlSJY43MEok0hQsalvlsOR7ahqKep1qFJSjdIVyZ/L/lfZsP93W7Kc7kcYjUITogd1/s2H2YPGAfa+5jzpPJU/oxlc2IkkigVCXiKNrbSApZTcfnXUd/bV7RsenKhRVNtxS9iI34yzf5X2bD/AHde/jLN/lfZsP8Ad0skSxI7iR9RtXijerqMeB3LC0GrqC8EaunzXlhaygvhYXbSqoCxD3NkAFz8lWPwt/fGoXTDobizFxm4JOHw8YkhSQGeKPfRJJH2Cx3sezlzrbxB5fqrz5bs/D1klUlba7M8ixaJleJiLrxHx0dk1AOVTcsFvcrcVbYs/wAM+GxDPEU0xQwJD4QAHXig+xjRdTq67HrE7+S3Mui8Stm8KsAynEEEEXBGptiO0U6vWU207niY2s6M012o3YIXkQMRbUoJ7N2AN79nOrHmTCbM8RJG+GYBrqZ3Xhv1FTa5s1rd/ZVWvTHEQqMJEwADGWZSbbkBYdIJ7hc/XVYM8ilVtFq3PwGXTXGxyzRaHR2SEJLwjeBGB8SHstzJt5K15diUXLcWpZQ8j4cKtxqYLJqNhzIF7+SkQNTskjDYmFWAKmWMEHcEFwCD3i1boekuVbOlvp7rFjw2GGHwl8PPh/CJkIlkadFMEZFykSnfiHlfsP0VUI1Gw7OXyDlWcq2Y91z++sBW0StaupKMUrWLD0pxCS5k5RlZC0K6gQUsEjDbja3P6jUbpZiVkx2IdGDKXFmU3BARBsRz5VHaIeCK9hq4zLe2+kRobX7rkn6agmtYRsxWruSkrf3WY7ymdEwWNDMqs8cSKCRqa8nWCjmdudq19EFRcV4TLLHGkLAsGaztZSQI05uSe6oGXqDLGCLgugPcQWAIPkrVOgE8wAsBI4A7gGO1ZVYXqQ5t+TPZ6MxDWCxDa0jFfrizOWYuzORbWzvbu1sXt9F7fRVmyLOkVFfEiIrhQWiFv7RIxbUsUfWsRqsSSpttv2irXqesQ8FZrDVxlW9t7GNyRfuuBXfKF4qJ4dGu4VHPvuLsbMzh3c3ZyXa3LU7ajbyXO3kp30UmjTFxtI+hVJOq9gCAdOo9ik7HyGkWJ8U/R+8VIiG4+UfvrTKs0o/hX7mrm+ohN/7JeUB/n+KTwaONjhxMJmfh4RrxBDGQZJACQGv1Vub2Y7c7IDUvN4wuIlVQAokkAAFgAHIAA7qhkV04ankhuc2KrdbO9rWHuRY1MNDNiNS8e3Cw6XBYM+xlK89Kg3v5GqsyiyqO4jc8z5T5aawoPBpWsNQkhANtwCs1x9Nh9QpVP2fKKwqx9WpJ7npdH1G8RQglon4viNujU0aYyFpjaMOCxPIWuVJ8mq1NekE8fAYSthpcS8+tHw9i3DIOppmXv2AB35Actqs3L66Y59CqYuVVAVQ2wAsBsOQq1WlmqJ3OfDV8lKUbbsirVl6OzEIqyS4RcOJOJKk5TXyClgG63i7AjvqtLTLBRA4eckAleFpPaLuQbd1xWVdZo2PTwzszTmE0bTSGEERF24d7g6L7GzbgHci/YRXmBnVJFZkEgUhihNg1t7E2O30VooNUasrHow1LDnmaxSYSOykzSzyykNPraM7KWYBBdSo0qtgBYb7WqummGewhZyFAA0x7AWG8SE/tvS81hCKitDupoedGQUYSB8IAGGoYlgGULY6lDW7+Y7qWZ7iY5MVO8TM6NIzK7Ekvst2F99N7gfmqtbMBEDFiCQCVjUqT2HjRi47tiR9NLjVMvrXOulH17hBFrdVuF1EDUxsq3NrsewCrH0liWLDCHDzQtCCrzMsytNiJLjSNCkkRqbG3eB2DrVhql55CqugUAAwwMQBbcxIWPykkn6aiSu0drp55RV9BPJTn8Hk6JmMTSMqKNZLMwVR1GAuTSaSt+TwKwxOoA6cO7LcXsweMBh3GxP11o/7T15xUqMlxQrLXse8A/WN63YGULKjEXCsrEd4DAkfsrSx3oWtEtLHeoWhk5WLv0ixkEEmZYzwiGQYvDGGCJH1Su0ukEunNAgQC5/8Ag8/1H3xrzprAqyQaQBqwsLNba7MGux8prDijvH115rVnY+f1YqM5RXYx1lfRjG4fMVnOBxbpHOz9WF7sodraTa24tT31KPxfm3mU9Gu96R3Uaaq0nuclSjCrbOrnBPUs/F+beZT0akyQMYkj9Ts1sjO4PBS51hAR4v5g+uu5aRRpqFFIyWDor7JwX1LPxfm3mU9Gt+CwzRSpIMuzUlGVwDCljpYMAer5K7npFQs6bTh5mXYiKQgjmCEJBFWCwVBO+U4q+Xkkn1Pzbck+0p27+9rz1NPxfm3mU9Gu6Qr1R8grZpq2Zh4Kg/snDjC3BEXqdmtg5kvwUvcqq28Xl1a0epx+L828yno13jTRpqc8uIeCoP7JwvD4VkdWGXZqSrK1uCm+kg+98lRIYjJNM3gePcmQkrFGrNFqJOiYEbNvXfitU3oSv9tzK4/vx/76ynUlni7/AFZno4TC0Y4avFR0aXH7yOeeAH4vzbzKejW8I3CMfqdmti4e/BW9wrLbxeXWrt+kUaRW/XT4nmrA0FtHz+JwHMMKRGx8CzGLl15olWMbjxiB28h5SKkrhGB/8OzXzKejXWOmuCMuCkjWwZ2iVSeVzNGBe3ZvUYDNe7Af61UeIqqTd3t8Tth0fhqlCMPVVpN6trdR+BzbGI0kjucuzUF2ZyOCtgWJYgdXy1p8DPxdmvmU9Gun2zXuwH+tUPAnMzJPbwMkSKG1cawPBiNk7hYj6S1WWMqpWTZR9D4du94eLKFGjCJo/U7NbMyNfgrcaA4A5fnn6qXY7BkBf7FmMd3UeyxKA35iWG8h7BXWrZr3YD/WpVicqx+IxSLMcMBG2HmYRmTkkkttIbbUetf5Fqk8VVlFq71OnDdG4elVjUbj6vNlCOXH4vzbzKejUjHxtLK8hy7NQWN7CFbD5LrXcNNGkVt6RVvfMecsHRStlOFDBn4uzbzKf8VJh1LHInqbmtpNFzwV20NqFtq7Zpo01V1qj3ZqqMI7I4Z4Kfi7NfMp/wAUHCn4uzbzKf8AFdiz82w7kbHq7jY+OtMdNR1s+JdRS2OJ45mlcuctzUXCiwhW3VUKOz82tHgp+Ls18yn/ABXc9NGmo6yXE0UmtjiWH1Iki+p2aniKFPsKbWdXuNvzbfTUc4I/F2a+ZT0a7oy7VByHfCwE7kxRkk7knQtyTTPLiWVWa2Zxc5efi7NvMp6NbcfA0rAnLs1FkRNoU5IgQHdeZtXYekJthZiNiI3sRsRt2EUwC0zy4l1iKqd1I4G2Tk/+X5t5lPRrbg8uMYkAy/NjxI2iN4U2DMrXHV53QV3jTS/NTZoLbXmUG21xok2Pkp1kuJp6diLWzP3fA4b+L/8A2GbeZT0a8/F//sM28yno19B6RRpqetnxNP8A0cT99nzP0p6N4zESxtDgMaqRwxwjiQtrOi/WOkW7aS/iHmHwLFeYk/4r6y0ijTWZwttttntFFFCAooooAqBn3uWf5qT+Bqn1Az73LP8ANSfwNQEyHxR8g/dWdYQ+KPkH7qzoAooNVzpTjJEZOG8yexTMoij4muVTDwUbqNz1PtcX37rgCx0uw/uub5uD+KelJznFtI6LGqWcKGaJ3AFpDqOlwGBCKRuttYBvsaSyY3Ga3mUOHIBK8GTTpWDFTxwEX3s6xqWFmPEtsTQHQaKrIznEqXBS5VZmX2GQ8QrNMgsQbKAiRtpNywkFjtu6yjFPJCrSCzEsPFKhgHZVcKxJUMoDWJJGq1Aac+9qHzsH8xFTEUuz72ofOwfzEVMRQHtLcr9uxXzq/wAvBTKluV+3Yr51f5eCgGVLofdknzMX+5PXuZZ7Fhz7KSq6DIWtcAB0jttuSWkUAAUvfpFhknDanOsRxlhG5jUWaVGLabWtILkEhbre16AsFFRcszOPERLLC2tGvZrEXsSDsQDzFSqAKKKj4zGrEoZ+RZE233d1jX6NTigIvSH3O/8A6f41plSHMM+wsiaGlIDKWuEfYIGlJJ02HVici/PQ1r2qZN0hhURHUx4rBUARr3MiRHULXQB5FB1WsTbntQDKiomV5pHiIhLC2tGvZgCL2Nu0A1LoDxuVQOj/ALkg+Zi/21qe3KoHR/3JB8zF/trQGPSP3JP82/7qYil3SP3JP82/7qYigPaW5uetB88v8ElMqqUXSFZp2Uh2KYlREq6QCoSZSxLhRpvDM2xb8mx3tQFtoqufjfulomINwzXUdbQHWNQTe5Dpudutz2rfj+k4SAOsbMxEnUJUaeE2iTUb2sGsOre/MXoB5RS/Ks6WcyBVcaDa7KQGF2W6nt3Rv2d4phQBRRRQBRRWEqkqQpsbGxtex7DbtoCNBnELi6yoRqaPxgLsjaWUX5kH+nfWGYOksLoJEHEiex1C2ll06+e67jek69A4lsFdioWwEl5TcnD6m1OSd1wyDTyFz8lZYjoWrahrsrCUW0Dbi+EC3O2gLiXGm25VTcbggOUzGMADWtrKQ1xoOolVCtyJJU7Ctxxae/XxgnjDxjuE/S3G3Oq3mHQYSJKqylOJqvZAbB5MW5AswI91nt/I3uGIqTN0SDahxAA0kr+1i+mYlnF77uCx0v8Akiwse0Cw0UUUAUUUUAUUUUAtz72ofOwfzEVTcRiBGjO3iqCzWBJsoJNgNzsOQqFn3tQ+dg/mIqkZlOiQSPJfQqOz2vfSFJa1t72B5UBpjz6AortIqBlZxxCEOlPHbrfki178rb8qj4LHwLLKePCTK0cigOt9LJDCh576n0gEc9ajtqAcJl9lcsp0q2ljLIxtK1nJu1yzNPa5ubuB3V5hsFguIuIWa6vaONdfsWtGjkuLflkwRczuFA3FhQDh8NhsVZisM+ksoYhJNJ21qDvbkLjyCthymHUWMMWo2u2hbnSLLc2ubDYVCyObCRoiYZkCyl2jCkkOV8fTftFuXYB3CnNAasPh1jUKiqijkqgADe+wGwrbRRQBSXpFIyGF1w6T6Wc3KMzxkRs6lNKMVuygE/IACSBTqigKXFCDLEfU4IiKQANQCcWKLijhCIK2+Iddzvw5O0Wow+bSPwdWW2VWiEamMgwey4hGkGqMBAFhiYAWI4q3sN6ulFqA1YfDLGoVFVFHJVAVRc3NgNhvUZs8gFryoLu8YuwHXS+td+0WP/0ip1VrMfwfYWcuX4oLli2mVlB18XXtyFxKQf0U96KAePjo/wDEQbld2HjAXK8+YG9qjZXiI48PGpljPDjiViHXTfSApv3G23fUeTolCSSNalmZ2KtYlnM5JvbY3xD2I3HV32FRR0AwvBaECQK40uQ5DMp0XBbtHsY+s99AT8/mVsLiArAlY3DAEEg6b2NuRpoKRZplSQ4bGMl7yh5GBPVDFLHSosBe1z2k7kmnooD2q3JneE4TPJEAsBK2MOrQsckiq62Fgl4GII7VFt7XslJ5+iWGdGVo7h2Zm68gN24mqxDXAPGl2Fh7I229ALjnuAueJGiOqzrZolL8OFp1cAAElWEMxAHPSe2pIx+GfhwyRLpMhjhVororICtrFdKNs4sL2Ft9xUyTo1hzquh64kDdeQBhKXLggNbnLIR3a2ta9ZN0dgMqy6OurFwdT+MWZiSNVju7ncbajagJkGERCxRFUudTFVALHva3M+U1uoooAooooAooooAooooAooooAooooAopbm2ephyusObq7nSAdKR6dbG5F7a12Fyb7A1n6uw3IMigqHJBYXskhiY2H56kd99udAT6KVydJ8MCo4q9cgAg3A1I7qWPYCsbc+6tmI6QYdNWuZF0tpa7DZrM1vqR/wBRu40Bjn3tQ+dg/mIqm4jDrIjI41KwKsD2hgQR9RpRm2bQNaMzKG4sQ2GqxVxKAbcgeERfkO2psmeQrCZjIvDF+tfba9x8ux28lAYno/Br4nDGrvu3Piie9r2vxFVr+Qdm1YN0Zwx0XiX2M3TduqQqIDz97Gg396Kkw5rEwJDgaVDtc20qRe7X5W7e6sIc7gbRplQ8S+jfxrc6Awj6PwLIkgjAePUEa56urVqtvbfW31mmNKoulGHbURINKkgt+TsIjt2n25OXaaZo4IBBBB3BG4IPIigMqKKKAKKKKAKKKKAKKKKAKWZtn8eHZFYgk6iw1AMiLHI5k0n8m8em+w359lM6S55m0kLrohMoKnkpvcsBbULhR37GgIWadKIJIzGddpYDIGHD8ViVFizgdnjHqjtYVKxnSyOMYc6WInUyDkCqBOITp5s1iOqoJ+SoJzLU0cpwhWUyLhydOo8J0STY6dh7JY3A8VxcU6yrMGmL64jHocqt99S3IDi4Fr2O3ybm9AbspzNcRCkqBgri4DjS3MjcfRzGx5ipdeKoAsBYdwr2gCiiigCiiigCiiigCiiigCiiigCiiigCiiigFGe9Go8WV4hYaQ62AQ3WTRqHXRip6gsy2Yb2NeHo0nsmmSVeIGDBWUbtM82oHTe4aRxblY2INOKKAr46Fw8IR65dINz1luwMUkLKeraxSRuQG9iLWrceisWpm1SdZma11sutZwwXq3sTiZW3JNyOwWp1RQCBuhkRdmLynUAhBZSAouCg6t9JBYc9gdrbWky9HEaLQXk1FmkMt0Emp1aNj4mjdGZfF5Hbfem1FAKcD0biieRkveRdJ2S4v4xDBdRud+sSNtgBtWnC9EYkVFDSFVO4OgBgH4iKQqAKqtuAmkd96eUUAii6JIu4kl1Xur3jLKQsCqQNGnZcOg3B5te99nGEwqxxrGgsqKqKOdgoCgX+QVtooAooooAooooAooooAooooAooooAooooAooooAooooAoooo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028" name="AutoShape 4" descr="data:image/jpeg;base64,/9j/4AAQSkZJRgABAQAAAQABAAD/2wCEAAkGBhQSEBUUEhQVFBUWGBcVFRUVFRgVFRUYFxYWFRQUFBgXHSYfGBkkGhUWIC8gIycpLCwsFx4xNTAqNSYrLSkBCQoKDgwOGQ8PGiwkHSQsLjIuLC8vLSwsKSksLSksLCo0LCwpLCwpNDIsLiwsLCkpLCksLCwvLCwqLC8sKSksLP/AABEIAKoBKQMBIgACEQEDEQH/xAAcAAACAgMBAQAAAAAAAAAAAAAABQQGAgMHAQj/xABQEAACAQIEAgQFDgsHAgcAAAABAgMAEQQFEiETMQYiQVEUMmGT0hUXIzM0UlRVcXOBkZTTBxZCYnKSobGytMEkQ1Njo7PRRGQ1RYLC4fDx/8QAGwEBAAMBAQEBAAAAAAAAAAAAAAECAwQFBwb/xAA4EQACAQIEAgYHBwUBAAAAAAAAAQIDEQQSITFRYQUTQXGRsRQigaHR4fBCUmKSssHSIzIzU/EV/9oADAMBAAIRAxEAPwDuNFFFAFFFFAFFFFAFFRM0x3BiL21WKi17eMwXnby0lxXTmNWKpFK7Cbg2IWMG00cDMpdhqGuQAW5kb2G9AWWiqxJ09iOHkmRJG0DqhgIw5KO+zMbWHDcE967A3F969Mo2VWWOZtUhjUaFUk6o1VhrYdVjKlj5eyxoCwUVU2/CRhtJOmUgKr8k8V7AMLvvZjpI5g32sCRI/HqG7AxzAq2h7ooVWDFXUvr09W1zYnYi16AslFJ8g6TR4vUEDBkWNmuBY8QNbSQTexRwb2IK04oAooooAoNFFAFeWr2igC1eWr2igCi1FQc6zRcPC0rFQAVHWJA6zBdyAT232B5VDdtWWjFyajHdk6il2Y59DBo4rkFwSgCO5YLp1EBFO3WX661z9KMMiRuZLrLfhlVd9WnxrBVJ27b1GZcS6o1Gk1F67abjWilr9IoBBx2k0xX06mV131abaSNXPyeXlU6WZVUsxCqoLFibAAC5JPdapuirhJbp8PbwNlFKYuleGZHcSjTGAz3VgQpNg2ki5BPIgEVlhekuHkDlZLCManLo8aqO8mRQKjNHiXdCqtXF+DGlFKYelWGZXYSi0Y1PdWUhSbBtJAJW/aBapWNzaKK/EcLaN5TsT1I9Otth2a1+upzIq6U07OLv3Eyil2W5/BiGKxPdlAJUqyNY7A2cAkeUVuwGaRThjE4cIxja19mXmN/38qKSYlSnG+ZNW302JdFFFSZhRRRQEfMZJFidoUWSQAlEZtAcjkpax0377VU8H+EhcQ0MOGhZ8S5Ingc6PAwh0ytiDY2sdlFuttyqy57iJkw7nDRCWa1o0Zgi6jtqckjqjmQNzawqmYfoNicEyYzDSHEYxjfHK7aUxisbsEvtEyfkchYWPOgGuadLsVEuImGC/s+HL6mln4Msix+PJFGUIK7HTqYavJet2M6ZlpIYcJCZ5poRidLtwUihawWSZrMQSTYKFJJB5WvVdzTDZhicSxxWBabDI94MMuKgjiYL4smJFyZXuL6SdA7id6dYzLMSmLTHwQq7Ph0hxGFaRVZbNxFMUniFlLMpBsCNwaAlYTpRMmJjw2NgWFptXAlilMsMjINTRksiMj6dwCLGxsb7VZKqBy3E43GYebEQjCw4VmlWMyLLLLKUKKW4d1RFDMfGJJ7qZscVhz24uLyaVxCD5NklH6p+WobsXhDPpdX8/wBh1NArqVdQykWKsAQR3EHYio8eUQra0MY0kMto1FmAADDbY2VRfyDurHLc4inBMTXI2ZTdXQ9zo1mU/KKm0TuRKLi7NWZG9TItJXhR6WtqGhbNpAC3Ft7BQB3WFa50ii03RRrk2sg8dzq1HylluT3gGptLs5/ufno/61JUJuj2HcgmJNiGsBpBKiylgtg1hy1XtUhstiJuY4yTYklFvcMXBvbsZi3ykntqTRQGnD4KNCSiIhNrlVC3sLLew3sK3VSBjc0XEyqI1dGRpUvuqEnSkXEJVbjqkqL+K5DbgVKxE2ZsDpSNbSvp6y7xqIjEHIbZSeKDYE2C7C5NAW2iqvPLmQQFViJ0LqSyglrxh7MZLA2aQ9ovGO+tE+MzQYdLRxHEMTddIMaWiB6zcQbGS+978hbtoC30VVhJmfEfaHhqwCEqLuBxiTtJ1b6YB3jiPt1RURJM2LhnSMaRJ1UK6TcLpO8gLOCHsDZbFbm5OkC6UVowRcxJxQBJpXWF8UNYagPJe9b6AqmDy7Eqy2EiG6Cd+IjCZuJd5YwxbSukMLWU2dQB1BbXhoMeqC5c3iRdKtANLBcGCUNud/Cyd97WBHVNW+lvR33LF+j/AFNAbsn4vg8XH9u4acXl4+ka/F28a/LalXSLL5sRNFHGECIGldpUZ42YgxpHZWUk2Z257WWmeb5ssCXILMx0xxr40jnki/vJ5AAk8qxyfCSIpaZ9cjnUwBPDTawjiB5KB28ybk86pK0vVOik3T/q+H1yKzh8nxTHDxl5IngjxUPHRVIazYfgsQ4a6sovbndDvWiTBSpHgyExUbRnECUwqkkgdyCzgupVldtTXtyPZV9oqvVLj9afA3WOl2xXb781/wBT7inYnAT4vgoNYSNZGdsZFcyM+uIKUiZBcIXNx75dqnwQTHLmiki4siK0LIx0idVOnUrdmtNxftO57asVFSoW1MpYlySjZWTuvf8AEoeOw08sGIVY8QU4KqnHRPCNfEUlIyu7JpF+tfcDc71LaGWaF1HhchV4ZQmKSKMOI5AzRoUVRcgflbbDlVxoqOr5mjxjtZRW9/L4cijZrBisWZgkbhDDIoE0UcbK3sZWONwxZgxVr3sPFrbnUcuKWZlw8qacHiYQsgAZ5JeGQqAE3tw+fLrCrpRU5OZVYq1rRWm3t37ynNgMRBJK3suIkaAJh5G0+xlmAeNwiqBZir6rbqpH5O8jo9ks2EnVW0PG8QQmJGQK0IAVpNTtdnUkFtt0FWmiippO4li5Si42Wu+nh3W307dwooorQ4wooooAooooBRi87WLE8N3RQYg0aswVncuy6UubsfFFh3jvpRB0ueQRnRo1Fr2ZWuEaEnxA/vyhA3up2Bta3VBiYHFSDStxFF1rdchnmupbtUaQQO8nvoCN0Zzs4qEuQBZ2S6m6taxDD6/2U3oooBdmWQxTEOQUkHizRnRKvk1DmPzWuPJULw3E4b29TiIh/fRL7Io/zIRz+VL/AKIp9RVXHtRtGq7ZZary7n2eXIjYHMY5kDxOrqe1Tf6D3HyHeo2c/wBz89H/AFrXjujyO5ljZoJv8WKwLeSRT1ZB+kL9xFKs0zSaHhDFoNCyofCIr8Owv7Yhu0Z/WHlqM1tyeqU/8b9j3+fnyLXRUJ84iCxtrBWVgiMvWUswJUahsL2sL9th21Nq1zFxa3QUUUVJAVByyUs09yTplIF+waIzYeS5P11OpdlPjYj54/7cdAMaKKrWK6WmKRxIgCrLIoIuWaOLCvO9h78MlrdzDy2AstFVnE9NAsLsImDqmoI90u18SLHUAwF8Mx3UGzDbnUiDpTqYKYit3aNjqBtaY4YEd4MoI8gFz3UA+pHl+YpBgY5JDsFAAAuzMSQqIO1idgKbYvGJEjPIwVVF2J7BVb6K5e0qRTzclU+Dx9iA3vK4/wAVh+qNu03q32I2pwTWaWy9/L62GOUZc7OcRiAOKwsiXusCHfQp7XO2pu07cgKc0UVKVik5ubu/+BRRRUlAoooFAKM4zV4nRVCni9SIkHaXUNmsd10FnsLG0T77iyrCdNyy3Maj2NHVjJYMzJhH0lQrFRfGIBbUSVO24vayv7OXk7P61CzNVSCRgiHTG5AKgqbJyI7R1VFvIKARR9OdQQpEDxERgDKAdTrCwFtN9Hs6jX3hhYdrbJ8847yroZeG2m51WbrOlxqUdsbcrixXe9wN0GVxF1m0DXoCg72Vdmsqk2XfuFTEhVSSAAWN2sALnlc95sBQGdFFFAFFFFAFFFFAFFU313sr+Fr5uX0K89d7K/ha+bl9CgLnS+D3XL81B/Hiarnrv5V8LXzcvoVFi/CrlYneTwxbMkaW4ct7o0rE+J/mD6jQF9oqm+u/lXwtfNy+hR672V/C183L6FCLlyoqmeu/lXwtfNy+hR67+VfC1/Ul9ChJc6XZz/c/PR/1qveu9lXwtfNy+hUTH/hUyx+HbGJ1ZFc3jl3C3uB1Oe9ASs/6JTSM4wwhhR/GGtwHOxLPEEKhgwuHUhtgb0w6H53JMJYZgOLhmETupusjC/WAIFuVL/Xeyv4Wvm5fQqvdGvwhYGDEYySXEBEnm4kR0Oda79YWXbmOdqwayzVu09OFR1sPUU1fKk0+3dLfuOqUVTPXfyr4Wvm5fQo9d/Kvha+bl9Ctzy7lypflPjYj54/7cdUnpR+E/AT4SaLD4rVK66UCrIpJuLgEqLbX7aTYTN8iGrXimN2utnxQsNKix23Nwd/KKzcneyR1U6VN0885Na20V9rc1xOv3rU2FQm5VeZbxR4xUoW+XSSL9xIrlozvo/8ACX/XxVHq30e+Ev8Ar4ql58F4/InJh/vy/Kv5nQ3wUKyxRiCKwSUodCjQAYwVQW2B4hva3KpTYSJArFI1EWoq2lQI7g6ypt1bi97eWuVyZxkOtSMUdIDBhrxVySU0kG2wFm+sd1aMzzrJ/Yjhpi5WaNpQzTsvBBvISsmxFrbc6q5ySu17/ka06FCpNQU5Xf4V/I6LhIjjJFmcEYdCGgjIsZCOWIkB7PeKf0jva0/o77li/R/qar3rvZV8LXzcvoVEyv8ACplkUKIcYpKixISW3adupWiVjkqTzvTZbIv1FUwfhfyv4Wvm5fQr3138q+Fr5uX0KkzLlRVM9d/Kvha+bl9CvfXfyr4Wvm5fQqQXKgVTfXfyr4Wvm5fQo9d/Kvha+bl9CouC5VCzv3NN81J/A1Vr138q+Fr5uX0Kj5h+FfK5IpEGMUF0ZQTHLYalIuep5akF1w3iL+iP3CttUmH8LmVhQDi12AHtcvYP0Ky9d/K/ha+bl9ChFy6UVUD+FjKwL+GR/QHJ+rTetfrv5V8LXzcvoUJLnRVM9d/Kvha+bl9Cj138r+Fr+pL6FAXOiqb67+VW91r5uX0Kb/jrhP8AGH6r+jQHzP0JhBzPCqwBHGUEEBgbXuCDsRVwGfS90P2bD/d0j6PdGsTHozJRHwY5xbU/WY8QxiyDe2o25jkae4bo9K+GfEAARR8yTYmxAOgdu5A+msp30seR0jKpeMad78jz1dl7ofs2H+7qfLmrjCxOFh1NJKpPg8G4VYio9rttqP10mweEaWRY03ZjYXIH1k7AUzxWWyI/gkrwxmEs5Z3st5FiOnV2m2iwA7TURueZTnXabu/mR/V6Xuh+zYf7upmT5q8mJhRlhKtJGrDweDcFwCNo+6oeb5K+GKayjCRdaMjalddtwfpHZW7LctlWM4xQuiB0N2PNg66QFG5Gogdnb3VsisZ4hTytu/DUxkzqQMQBDzP/AE2H7/m6x9XJO6H7Nh/u6l4LoxJiBqikw7OV4nCEw4oHM3XsO42JpTh4C7Kq7liAOQ3JsNzsK2ikRUniE023rzHRzNvBA+mHVxmW/g8HiiNGAtw7cyahDO5O6H7Nh/u634vLJo5BgmCF9Yfqt2yIoALGwA0qD/8AtQsyy5oJniktrS2qxuN1DAX+RhWsVFirPEJXblp37kzBZu7SxgrCQXQEeDwbgsAR7X3VGOPZJ59Ij3lfYwxMBZmAChkOkeQWrdl2VyGJ8SoXRAQ7aj72zWC8z2fXWGV5U+KklKNEHLsQjOEZ2sXYRg+Nb+orOooqpDvfkev0fKu8FidXfLG354nvqzJ3Q/Z4Pu6mrmTeDF9MOriqt/B4PFMbkj2u3MCkpW3OnuAyKaWBVBhQSvqiEkgSSVkVlIiH5Q3/AHV3SjBJN2PFpVcRJtJtu3MVY/M3aNlIjsR+TBCp5jkyoCPoNSY83e42h5j/AKeD7uluOiKh1YWKkqR3EGxH1ipeX4N5ZFSManYgKOVzV1Tp53otl+50OvW9Ggszvnl2vhAYZrmLJiJVVYQqyOqjweDYBiAPE7qjeq790P2eD7ut+c5c4vOWikV5GUtC+tRJu7J5Dz+gUrIrqo06Uo6JM461WvCbUpNe0bxZixw8jlYdSyRKD4PBsGEpYe1/mj6qU4zNHYLcR7MrC0EK7jlfSguPIdjTXK8qeZOHHJh7yMCI3mVZiYw4FkO9us3ZvtSTMMOUcobXRyjWNxdWKtY9u4NctaFLJUStc9Xo+df0mjJt2uiW2dyW5Q/ZsP8Ad0wzvM2jxUqIsIVWsB4PAbCw746Raf8AimWf4eRcQTNoWRwJGRSSUDcg/vT5Lk/sreVKmprRHFTrVnF6vddp6M4fuh+zwfd0wwmYEwTsVhLLwtJ8Hg21OQ3933UiWnOW4CRsPKwaGOJmRGeaQR9ZeuoUttc3/ZXPVhBa2R6uHnKXaR/Vd/ew/Z4Pu6Dm790P2eD7uokigMQGVrEjUh1IbdqsNmHlFYmqOEXsj0abfaOs6xxSYqqQgaYzbweDtiRjzTvJP01AObv72H7PB93UvOsumCJPKFUS6VUA9bqxjTdfyeooP0+WlBrFRi0dsEmOMDmDNHOSsJKIrKfB4NiZY1J9r7mI+moBzh+6H7PB93UjKMOXDoJIE4mmO0rlGbrK40ADvUC576g5jgXhlaKQWdDZhe/YCPrBB+mq2jdo66UYZmjM5zJ3Q/Z4Pu6l5zmjI6BVhAMULH+zwc2iRmO8faSaThbkAdptvy+mnGbZHK0RnEmHlSJY43MEok0hQsalvlsOR7ahqKep1qFJSjdIVyZ/L/lfZsP93W7Kc7kcYjUITogd1/s2H2YPGAfa+5jzpPJU/oxlc2IkkigVCXiKNrbSApZTcfnXUd/bV7RsenKhRVNtxS9iI34yzf5X2bD/AHde/jLN/lfZsP8Ad0skSxI7iR9RtXijerqMeB3LC0GrqC8EaunzXlhaygvhYXbSqoCxD3NkAFz8lWPwt/fGoXTDobizFxm4JOHw8YkhSQGeKPfRJJH2Cx3sezlzrbxB5fqrz5bs/D1klUlba7M8ixaJleJiLrxHx0dk1AOVTcsFvcrcVbYs/wAM+GxDPEU0xQwJD4QAHXig+xjRdTq67HrE7+S3Mui8Stm8KsAynEEEEXBGptiO0U6vWU207niY2s6M012o3YIXkQMRbUoJ7N2AN79nOrHmTCbM8RJG+GYBrqZ3Xhv1FTa5s1rd/ZVWvTHEQqMJEwADGWZSbbkBYdIJ7hc/XVYM8ilVtFq3PwGXTXGxyzRaHR2SEJLwjeBGB8SHstzJt5K15diUXLcWpZQ8j4cKtxqYLJqNhzIF7+SkQNTskjDYmFWAKmWMEHcEFwCD3i1boekuVbOlvp7rFjw2GGHwl8PPh/CJkIlkadFMEZFykSnfiHlfsP0VUI1Gw7OXyDlWcq2Y91z++sBW0StaupKMUrWLD0pxCS5k5RlZC0K6gQUsEjDbja3P6jUbpZiVkx2IdGDKXFmU3BARBsRz5VHaIeCK9hq4zLe2+kRobX7rkn6agmtYRsxWruSkrf3WY7ymdEwWNDMqs8cSKCRqa8nWCjmdudq19EFRcV4TLLHGkLAsGaztZSQI05uSe6oGXqDLGCLgugPcQWAIPkrVOgE8wAsBI4A7gGO1ZVYXqQ5t+TPZ6MxDWCxDa0jFfrizOWYuzORbWzvbu1sXt9F7fRVmyLOkVFfEiIrhQWiFv7RIxbUsUfWsRqsSSpttv2irXqesQ8FZrDVxlW9t7GNyRfuuBXfKF4qJ4dGu4VHPvuLsbMzh3c3ZyXa3LU7ajbyXO3kp30UmjTFxtI+hVJOq9gCAdOo9ik7HyGkWJ8U/R+8VIiG4+UfvrTKs0o/hX7mrm+ohN/7JeUB/n+KTwaONjhxMJmfh4RrxBDGQZJACQGv1Vub2Y7c7IDUvN4wuIlVQAokkAAFgAHIAA7qhkV04ankhuc2KrdbO9rWHuRY1MNDNiNS8e3Cw6XBYM+xlK89Kg3v5GqsyiyqO4jc8z5T5aawoPBpWsNQkhANtwCs1x9Nh9QpVP2fKKwqx9WpJ7npdH1G8RQglon4viNujU0aYyFpjaMOCxPIWuVJ8mq1NekE8fAYSthpcS8+tHw9i3DIOppmXv2AB35Actqs3L66Y59CqYuVVAVQ2wAsBsOQq1WlmqJ3OfDV8lKUbbsirVl6OzEIqyS4RcOJOJKk5TXyClgG63i7AjvqtLTLBRA4eckAleFpPaLuQbd1xWVdZo2PTwzszTmE0bTSGEERF24d7g6L7GzbgHci/YRXmBnVJFZkEgUhihNg1t7E2O30VooNUasrHow1LDnmaxSYSOykzSzyykNPraM7KWYBBdSo0qtgBYb7WqummGewhZyFAA0x7AWG8SE/tvS81hCKitDupoedGQUYSB8IAGGoYlgGULY6lDW7+Y7qWZ7iY5MVO8TM6NIzK7Ekvst2F99N7gfmqtbMBEDFiCQCVjUqT2HjRi47tiR9NLjVMvrXOulH17hBFrdVuF1EDUxsq3NrsewCrH0liWLDCHDzQtCCrzMsytNiJLjSNCkkRqbG3eB2DrVhql55CqugUAAwwMQBbcxIWPykkn6aiSu0drp55RV9BPJTn8Hk6JmMTSMqKNZLMwVR1GAuTSaSt+TwKwxOoA6cO7LcXsweMBh3GxP11o/7T15xUqMlxQrLXse8A/WN63YGULKjEXCsrEd4DAkfsrSx3oWtEtLHeoWhk5WLv0ixkEEmZYzwiGQYvDGGCJH1Su0ukEunNAgQC5/8Ag8/1H3xrzprAqyQaQBqwsLNba7MGux8prDijvH115rVnY+f1YqM5RXYx1lfRjG4fMVnOBxbpHOz9WF7sodraTa24tT31KPxfm3mU9Gu96R3Uaaq0nuclSjCrbOrnBPUs/F+beZT0akyQMYkj9Ts1sjO4PBS51hAR4v5g+uu5aRRpqFFIyWDor7JwX1LPxfm3mU9Gt+CwzRSpIMuzUlGVwDCljpYMAer5K7npFQs6bTh5mXYiKQgjmCEJBFWCwVBO+U4q+Xkkn1Pzbck+0p27+9rz1NPxfm3mU9Gu6Qr1R8grZpq2Zh4Kg/snDjC3BEXqdmtg5kvwUvcqq28Xl1a0epx+L828yno13jTRpqc8uIeCoP7JwvD4VkdWGXZqSrK1uCm+kg+98lRIYjJNM3gePcmQkrFGrNFqJOiYEbNvXfitU3oSv9tzK4/vx/76ynUlni7/AFZno4TC0Y4avFR0aXH7yOeeAH4vzbzKejW8I3CMfqdmti4e/BW9wrLbxeXWrt+kUaRW/XT4nmrA0FtHz+JwHMMKRGx8CzGLl15olWMbjxiB28h5SKkrhGB/8OzXzKejXWOmuCMuCkjWwZ2iVSeVzNGBe3ZvUYDNe7Af61UeIqqTd3t8Tth0fhqlCMPVVpN6trdR+BzbGI0kjucuzUF2ZyOCtgWJYgdXy1p8DPxdmvmU9Gun2zXuwH+tUPAnMzJPbwMkSKG1cawPBiNk7hYj6S1WWMqpWTZR9D4du94eLKFGjCJo/U7NbMyNfgrcaA4A5fnn6qXY7BkBf7FmMd3UeyxKA35iWG8h7BXWrZr3YD/WpVicqx+IxSLMcMBG2HmYRmTkkkttIbbUetf5Fqk8VVlFq71OnDdG4elVjUbj6vNlCOXH4vzbzKejUjHxtLK8hy7NQWN7CFbD5LrXcNNGkVt6RVvfMecsHRStlOFDBn4uzbzKf8VJh1LHInqbmtpNFzwV20NqFtq7Zpo01V1qj3ZqqMI7I4Z4Kfi7NfMp/wAUHCn4uzbzKf8AFdiz82w7kbHq7jY+OtMdNR1s+JdRS2OJ45mlcuctzUXCiwhW3VUKOz82tHgp+Ls18yn/ABXc9NGmo6yXE0UmtjiWH1Iki+p2aniKFPsKbWdXuNvzbfTUc4I/F2a+ZT0a7oy7VByHfCwE7kxRkk7knQtyTTPLiWVWa2Zxc5efi7NvMp6NbcfA0rAnLs1FkRNoU5IgQHdeZtXYekJthZiNiI3sRsRt2EUwC0zy4l1iKqd1I4G2Tk/+X5t5lPRrbg8uMYkAy/NjxI2iN4U2DMrXHV53QV3jTS/NTZoLbXmUG21xok2Pkp1kuJp6diLWzP3fA4b+L/8A2GbeZT0a8/F//sM28yno19B6RRpqetnxNP8A0cT99nzP0p6N4zESxtDgMaqRwxwjiQtrOi/WOkW7aS/iHmHwLFeYk/4r6y0ijTWZwttttntFFFCAooooAqBn3uWf5qT+Bqn1Az73LP8ANSfwNQEyHxR8g/dWdYQ+KPkH7qzoAooNVzpTjJEZOG8yexTMoij4muVTDwUbqNz1PtcX37rgCx0uw/uub5uD+KelJznFtI6LGqWcKGaJ3AFpDqOlwGBCKRuttYBvsaSyY3Ga3mUOHIBK8GTTpWDFTxwEX3s6xqWFmPEtsTQHQaKrIznEqXBS5VZmX2GQ8QrNMgsQbKAiRtpNywkFjtu6yjFPJCrSCzEsPFKhgHZVcKxJUMoDWJJGq1Aac+9qHzsH8xFTEUuz72ofOwfzEVMRQHtLcr9uxXzq/wAvBTKluV+3Yr51f5eCgGVLofdknzMX+5PXuZZ7Fhz7KSq6DIWtcAB0jttuSWkUAAUvfpFhknDanOsRxlhG5jUWaVGLabWtILkEhbre16AsFFRcszOPERLLC2tGvZrEXsSDsQDzFSqAKKKj4zGrEoZ+RZE233d1jX6NTigIvSH3O/8A6f41plSHMM+wsiaGlIDKWuEfYIGlJJ02HVici/PQ1r2qZN0hhURHUx4rBUARr3MiRHULXQB5FB1WsTbntQDKiomV5pHiIhLC2tGvZgCL2Nu0A1LoDxuVQOj/ALkg+Zi/21qe3KoHR/3JB8zF/trQGPSP3JP82/7qYil3SP3JP82/7qYigPaW5uetB88v8ElMqqUXSFZp2Uh2KYlREq6QCoSZSxLhRpvDM2xb8mx3tQFtoqufjfulomINwzXUdbQHWNQTe5Dpudutz2rfj+k4SAOsbMxEnUJUaeE2iTUb2sGsOre/MXoB5RS/Ks6WcyBVcaDa7KQGF2W6nt3Rv2d4phQBRRRQBRRWEqkqQpsbGxtex7DbtoCNBnELi6yoRqaPxgLsjaWUX5kH+nfWGYOksLoJEHEiex1C2ll06+e67jek69A4lsFdioWwEl5TcnD6m1OSd1wyDTyFz8lZYjoWrahrsrCUW0Dbi+EC3O2gLiXGm25VTcbggOUzGMADWtrKQ1xoOolVCtyJJU7Ctxxae/XxgnjDxjuE/S3G3Oq3mHQYSJKqylOJqvZAbB5MW5AswI91nt/I3uGIqTN0SDahxAA0kr+1i+mYlnF77uCx0v8Akiwse0Cw0UUUAUUUUAUUUUAtz72ofOwfzEVTcRiBGjO3iqCzWBJsoJNgNzsOQqFn3tQ+dg/mIqkZlOiQSPJfQqOz2vfSFJa1t72B5UBpjz6AortIqBlZxxCEOlPHbrfki178rb8qj4LHwLLKePCTK0cigOt9LJDCh576n0gEc9ajtqAcJl9lcsp0q2ljLIxtK1nJu1yzNPa5ubuB3V5hsFguIuIWa6vaONdfsWtGjkuLflkwRczuFA3FhQDh8NhsVZisM+ksoYhJNJ21qDvbkLjyCthymHUWMMWo2u2hbnSLLc2ubDYVCyObCRoiYZkCyl2jCkkOV8fTftFuXYB3CnNAasPh1jUKiqijkqgADe+wGwrbRRQBSXpFIyGF1w6T6Wc3KMzxkRs6lNKMVuygE/IACSBTqigKXFCDLEfU4IiKQANQCcWKLijhCIK2+Iddzvw5O0Wow+bSPwdWW2VWiEamMgwey4hGkGqMBAFhiYAWI4q3sN6ulFqA1YfDLGoVFVFHJVAVRc3NgNhvUZs8gFryoLu8YuwHXS+td+0WP/0ip1VrMfwfYWcuX4oLli2mVlB18XXtyFxKQf0U96KAePjo/wDEQbld2HjAXK8+YG9qjZXiI48PGpljPDjiViHXTfSApv3G23fUeTolCSSNalmZ2KtYlnM5JvbY3xD2I3HV32FRR0AwvBaECQK40uQ5DMp0XBbtHsY+s99AT8/mVsLiArAlY3DAEEg6b2NuRpoKRZplSQ4bGMl7yh5GBPVDFLHSosBe1z2k7kmnooD2q3JneE4TPJEAsBK2MOrQsckiq62Fgl4GII7VFt7XslJ5+iWGdGVo7h2Zm68gN24mqxDXAPGl2Fh7I229ALjnuAueJGiOqzrZolL8OFp1cAAElWEMxAHPSe2pIx+GfhwyRLpMhjhVororICtrFdKNs4sL2Ft9xUyTo1hzquh64kDdeQBhKXLggNbnLIR3a2ta9ZN0dgMqy6OurFwdT+MWZiSNVju7ncbajagJkGERCxRFUudTFVALHva3M+U1uoooAooooAooooAooooAooooAooooAopbm2ephyusObq7nSAdKR6dbG5F7a12Fyb7A1n6uw3IMigqHJBYXskhiY2H56kd99udAT6KVydJ8MCo4q9cgAg3A1I7qWPYCsbc+6tmI6QYdNWuZF0tpa7DZrM1vqR/wBRu40Bjn3tQ+dg/mIqm4jDrIjI41KwKsD2hgQR9RpRm2bQNaMzKG4sQ2GqxVxKAbcgeERfkO2psmeQrCZjIvDF+tfba9x8ux28lAYno/Br4nDGrvu3Piie9r2vxFVr+Qdm1YN0Zwx0XiX2M3TduqQqIDz97Gg396Kkw5rEwJDgaVDtc20qRe7X5W7e6sIc7gbRplQ8S+jfxrc6Awj6PwLIkgjAePUEa56urVqtvbfW31mmNKoulGHbURINKkgt+TsIjt2n25OXaaZo4IBBBB3BG4IPIigMqKKKAKKKKAKKKKAKKKKAKWZtn8eHZFYgk6iw1AMiLHI5k0n8m8em+w359lM6S55m0kLrohMoKnkpvcsBbULhR37GgIWadKIJIzGddpYDIGHD8ViVFizgdnjHqjtYVKxnSyOMYc6WInUyDkCqBOITp5s1iOqoJ+SoJzLU0cpwhWUyLhydOo8J0STY6dh7JY3A8VxcU6yrMGmL64jHocqt99S3IDi4Fr2O3ybm9AbspzNcRCkqBgri4DjS3MjcfRzGx5ipdeKoAsBYdwr2gCiiigCiiigCiiigCiiigCiiigCiiigCiiigFGe9Go8WV4hYaQ62AQ3WTRqHXRip6gsy2Yb2NeHo0nsmmSVeIGDBWUbtM82oHTe4aRxblY2INOKKAr46Fw8IR65dINz1luwMUkLKeraxSRuQG9iLWrceisWpm1SdZma11sutZwwXq3sTiZW3JNyOwWp1RQCBuhkRdmLynUAhBZSAouCg6t9JBYc9gdrbWky9HEaLQXk1FmkMt0Emp1aNj4mjdGZfF5Hbfem1FAKcD0biieRkveRdJ2S4v4xDBdRud+sSNtgBtWnC9EYkVFDSFVO4OgBgH4iKQqAKqtuAmkd96eUUAii6JIu4kl1Xur3jLKQsCqQNGnZcOg3B5te99nGEwqxxrGgsqKqKOdgoCgX+QVtooAooooAooooAooooAooooAooooAooooAooooAooooAoooo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pic>
        <p:nvPicPr>
          <p:cNvPr id="4" name="3 Imagen" descr="mmcm,slala.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980728"/>
            <a:ext cx="6120680" cy="50920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kfkvjkscdmkcml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556792"/>
            <a:ext cx="5544616" cy="37444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43608" y="620688"/>
            <a:ext cx="5398368" cy="624977"/>
          </a:xfrm>
        </p:spPr>
        <p:txBody>
          <a:bodyPr/>
          <a:lstStyle/>
          <a:p>
            <a:pPr algn="l"/>
            <a:r>
              <a:rPr lang="es-MX" sz="3600" b="1" dirty="0" smtClean="0">
                <a:solidFill>
                  <a:srgbClr val="0070C0"/>
                </a:solidFill>
              </a:rPr>
              <a:t>Ácido -base</a:t>
            </a:r>
            <a:endParaRPr lang="es-MX" sz="3600" b="1" dirty="0">
              <a:solidFill>
                <a:srgbClr val="0070C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043608" y="1628507"/>
            <a:ext cx="58143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/>
              <a:t>Una </a:t>
            </a:r>
            <a:r>
              <a:rPr lang="es-MX" sz="2400" dirty="0"/>
              <a:t>reacción ácido-base o reacción de neutralización es una reacción química que ocurre entre un ácido y una base.</a:t>
            </a:r>
          </a:p>
        </p:txBody>
      </p:sp>
      <p:pic>
        <p:nvPicPr>
          <p:cNvPr id="4" name="Picture 2" descr="C:\Users\Yunely\Downloads\acido ba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140968"/>
            <a:ext cx="5503878" cy="2691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09600" y="620688"/>
            <a:ext cx="7924800" cy="5094312"/>
          </a:xfrm>
        </p:spPr>
        <p:txBody>
          <a:bodyPr/>
          <a:lstStyle/>
          <a:p>
            <a:pPr marL="0" indent="0" algn="just">
              <a:buNone/>
            </a:pPr>
            <a:r>
              <a:rPr lang="es-MX" sz="3600" b="1" dirty="0" smtClean="0">
                <a:solidFill>
                  <a:srgbClr val="0070C0"/>
                </a:solidFill>
                <a:latin typeface="Century Gothic" pitchFamily="34" charset="0"/>
              </a:rPr>
              <a:t>ÁCIDO FUERTE</a:t>
            </a:r>
            <a:endParaRPr lang="es-MX" sz="3600" b="1" dirty="0" smtClean="0">
              <a:latin typeface="Century Gothic" pitchFamily="34" charset="0"/>
            </a:endParaRPr>
          </a:p>
          <a:p>
            <a:pPr algn="just"/>
            <a:r>
              <a:rPr lang="es-MX" b="1" dirty="0" smtClean="0">
                <a:latin typeface="Century Gothic" pitchFamily="34" charset="0"/>
              </a:rPr>
              <a:t>Llamados también electrolitos fuertes, son aquellos que en disolución acuosa se disocian por completo y por lo tanto ceden a la solución una cantidad de iones de </a:t>
            </a:r>
            <a:r>
              <a:rPr lang="es-MX" b="1" dirty="0">
                <a:latin typeface="Century Gothic" pitchFamily="34" charset="0"/>
              </a:rPr>
              <a:t>H+. </a:t>
            </a:r>
            <a:endParaRPr lang="es-MX" b="1" dirty="0" smtClean="0">
              <a:latin typeface="Century Gothic" pitchFamily="34" charset="0"/>
            </a:endParaRPr>
          </a:p>
          <a:p>
            <a:pPr marL="0" indent="0" algn="just">
              <a:buNone/>
            </a:pPr>
            <a:r>
              <a:rPr lang="es-MX" sz="3600" b="1" dirty="0" smtClean="0">
                <a:solidFill>
                  <a:srgbClr val="0070C0"/>
                </a:solidFill>
                <a:latin typeface="Century Gothic" pitchFamily="34" charset="0"/>
              </a:rPr>
              <a:t>ÁCIDO DÉBIL </a:t>
            </a:r>
          </a:p>
          <a:p>
            <a:pPr algn="just"/>
            <a:r>
              <a:rPr lang="es-MX" sz="1800" b="1" dirty="0" smtClean="0">
                <a:latin typeface="Century Gothic" pitchFamily="34" charset="0"/>
              </a:rPr>
              <a:t>Son </a:t>
            </a:r>
            <a:r>
              <a:rPr lang="es-MX" sz="1800" b="1" dirty="0">
                <a:latin typeface="Century Gothic" pitchFamily="34" charset="0"/>
              </a:rPr>
              <a:t>ácidos que en la solución acuosa no disocian por completo, es decir que liberan solo por una parte muy pequeña de sus iones H+.</a:t>
            </a:r>
          </a:p>
          <a:p>
            <a:pPr algn="just"/>
            <a:endParaRPr lang="es-MX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11560" y="404664"/>
            <a:ext cx="7924800" cy="5166320"/>
          </a:xfrm>
        </p:spPr>
        <p:txBody>
          <a:bodyPr/>
          <a:lstStyle/>
          <a:p>
            <a:pPr marL="0" indent="0" algn="just">
              <a:buNone/>
            </a:pPr>
            <a:r>
              <a:rPr lang="es-MX" sz="3200" b="1" dirty="0">
                <a:solidFill>
                  <a:srgbClr val="0070C0"/>
                </a:solidFill>
              </a:rPr>
              <a:t>Bases </a:t>
            </a:r>
            <a:r>
              <a:rPr lang="es-MX" sz="3200" b="1" dirty="0" smtClean="0">
                <a:solidFill>
                  <a:srgbClr val="0070C0"/>
                </a:solidFill>
              </a:rPr>
              <a:t>fuertes</a:t>
            </a:r>
          </a:p>
          <a:p>
            <a:pPr algn="just"/>
            <a:r>
              <a:rPr lang="es-MX" b="1" dirty="0" smtClean="0">
                <a:latin typeface="Century Gothic" pitchFamily="34" charset="0"/>
              </a:rPr>
              <a:t>Por lo general, los óxidos e hidróxidos de los grupos alcalinos y alcalinotérreos forman este tipo de bases.</a:t>
            </a:r>
          </a:p>
          <a:p>
            <a:pPr algn="just"/>
            <a:r>
              <a:rPr lang="es-MX" b="1" dirty="0" smtClean="0">
                <a:latin typeface="Century Gothic" pitchFamily="34" charset="0"/>
              </a:rPr>
              <a:t>Aun en bajas concentraciones resultan ser muy corrosivas y dañinas para los tejidos, animales y vegetales.</a:t>
            </a:r>
          </a:p>
          <a:p>
            <a:pPr marL="0" indent="0" algn="just">
              <a:buNone/>
            </a:pPr>
            <a:r>
              <a:rPr lang="es-MX" sz="3200" b="1" dirty="0">
                <a:solidFill>
                  <a:srgbClr val="0070C0"/>
                </a:solidFill>
              </a:rPr>
              <a:t>Bases </a:t>
            </a:r>
            <a:r>
              <a:rPr lang="es-MX" sz="3200" b="1" dirty="0" smtClean="0">
                <a:solidFill>
                  <a:srgbClr val="0070C0"/>
                </a:solidFill>
              </a:rPr>
              <a:t>débiles</a:t>
            </a:r>
          </a:p>
          <a:p>
            <a:pPr algn="just"/>
            <a:r>
              <a:rPr lang="es-MX" b="1" dirty="0">
                <a:latin typeface="Century Gothic" pitchFamily="34" charset="0"/>
              </a:rPr>
              <a:t>Son sustancias que en disolución acuosa no se disocian, por ejemplo en sus iones.</a:t>
            </a:r>
          </a:p>
          <a:p>
            <a:pPr algn="just"/>
            <a:r>
              <a:rPr lang="es-MX" b="1" dirty="0">
                <a:latin typeface="Century Gothic" pitchFamily="34" charset="0"/>
              </a:rPr>
              <a:t>Por ejemplo: El amoniaco es una base débil. Porque en una solución acuosa 1M solo 0.5 % de sus moléculas se disocian en iones de amonio y iones de OH y cerca del 99.9 % queda intacto.</a:t>
            </a:r>
          </a:p>
          <a:p>
            <a:pPr algn="just"/>
            <a:endParaRPr lang="es-MX" b="1" dirty="0" smtClean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908720"/>
            <a:ext cx="7704856" cy="3384376"/>
          </a:xfrm>
        </p:spPr>
        <p:txBody>
          <a:bodyPr/>
          <a:lstStyle/>
          <a:p>
            <a:pPr algn="just"/>
            <a:r>
              <a:rPr lang="es-MX" sz="4000" b="1" dirty="0" smtClean="0">
                <a:solidFill>
                  <a:srgbClr val="0070C0"/>
                </a:solidFill>
              </a:rPr>
              <a:t>AMORTIGUADORES</a:t>
            </a:r>
            <a:endParaRPr lang="es-MX" sz="4000" b="1" dirty="0" smtClean="0">
              <a:solidFill>
                <a:srgbClr val="0070C0"/>
              </a:solidFill>
              <a:latin typeface="Century Gothic" pitchFamily="34" charset="0"/>
            </a:endParaRPr>
          </a:p>
          <a:p>
            <a:pPr algn="just"/>
            <a:r>
              <a:rPr lang="es-MX" sz="2000" b="1" dirty="0" smtClean="0">
                <a:solidFill>
                  <a:schemeClr val="tx1"/>
                </a:solidFill>
                <a:latin typeface="Century Gothic" pitchFamily="34" charset="0"/>
              </a:rPr>
              <a:t>Es una solución que resiste los cambios de PH cuando se le agregan pequeñas cantidades de ácidos o de base. </a:t>
            </a:r>
          </a:p>
          <a:p>
            <a:pPr algn="just"/>
            <a:endParaRPr lang="es-MX" sz="20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000" b="1" cap="none" dirty="0" smtClean="0">
                <a:solidFill>
                  <a:srgbClr val="0070C0"/>
                </a:solidFill>
              </a:rPr>
              <a:t>METABOLISMO Y SUS </a:t>
            </a:r>
            <a:r>
              <a:rPr lang="es-MX" sz="4000" b="1" cap="none" dirty="0">
                <a:solidFill>
                  <a:srgbClr val="0070C0"/>
                </a:solidFill>
              </a:rPr>
              <a:t>F</a:t>
            </a:r>
            <a:r>
              <a:rPr lang="es-MX" sz="4000" b="1" cap="none" dirty="0" smtClean="0">
                <a:solidFill>
                  <a:srgbClr val="0070C0"/>
                </a:solidFill>
              </a:rPr>
              <a:t>ASES: CATABOLISMO Y ANABOLISMO</a:t>
            </a:r>
            <a:endParaRPr lang="es-MX" sz="4000" b="1" cap="none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274638"/>
            <a:ext cx="7850832" cy="1143000"/>
          </a:xfrm>
        </p:spPr>
        <p:txBody>
          <a:bodyPr/>
          <a:lstStyle/>
          <a:p>
            <a:r>
              <a:rPr lang="es-MX" sz="4000" b="1" dirty="0" smtClean="0">
                <a:solidFill>
                  <a:srgbClr val="0070C0"/>
                </a:solidFill>
              </a:rPr>
              <a:t>Metabolismo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000" b="1" dirty="0" smtClean="0">
                <a:latin typeface="Century Gothic" pitchFamily="34" charset="0"/>
              </a:rPr>
              <a:t>Es el conjunto de reacciones bioquímicas y procesos fisicoquímicos que ocurren en una célula y en el organismo.</a:t>
            </a:r>
          </a:p>
          <a:p>
            <a:pPr algn="just"/>
            <a:r>
              <a:rPr lang="es-MX" sz="2000" b="1" dirty="0" smtClean="0">
                <a:latin typeface="Century Gothic" pitchFamily="34" charset="0"/>
              </a:rPr>
              <a:t>La metabolización es el proceso por el cual el organismo consigue que sustancias activas se transformen en no activas.</a:t>
            </a:r>
            <a:endParaRPr lang="es-MX" sz="2000" b="1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 smtClean="0">
                <a:solidFill>
                  <a:srgbClr val="0070C0"/>
                </a:solidFill>
              </a:rPr>
              <a:t>Catabolismo</a:t>
            </a:r>
            <a:endParaRPr lang="es-MX" sz="4000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1800" b="1" dirty="0" smtClean="0">
                <a:latin typeface="Century Gothic" pitchFamily="34" charset="0"/>
              </a:rPr>
              <a:t>Es la parte del metabolismo que consiste en la transformación de biomoleculas sencillas y en el almacenamiento adecuado de la energía química desprendida en forma de enlaces de fosfato y de moléculas de adenosin trifosfato.</a:t>
            </a:r>
            <a:endParaRPr lang="es-MX" sz="1800" b="1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09600" y="764704"/>
            <a:ext cx="7924800" cy="4950296"/>
          </a:xfrm>
        </p:spPr>
        <p:txBody>
          <a:bodyPr/>
          <a:lstStyle/>
          <a:p>
            <a:pPr marL="0" indent="0">
              <a:buNone/>
            </a:pPr>
            <a:r>
              <a:rPr lang="es-MX" sz="4000" b="1" dirty="0" smtClean="0">
                <a:solidFill>
                  <a:srgbClr val="0070C0"/>
                </a:solidFill>
              </a:rPr>
              <a:t>ANABOLISMO</a:t>
            </a:r>
          </a:p>
          <a:p>
            <a:r>
              <a:rPr lang="es-MX" sz="2000" b="1" dirty="0" smtClean="0"/>
              <a:t>Son los procesos del metabolismo que tienen como resultado la síntesis de componentes celulares a partir de precursores de baja masa molecular</a:t>
            </a:r>
            <a:r>
              <a:rPr lang="es-MX" dirty="0" smtClean="0"/>
              <a:t>.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143000"/>
          </a:xfrm>
        </p:spPr>
        <p:txBody>
          <a:bodyPr/>
          <a:lstStyle/>
          <a:p>
            <a:r>
              <a:rPr lang="es-MX" sz="3200" b="1" dirty="0" smtClean="0"/>
              <a:t>        </a:t>
            </a:r>
            <a:r>
              <a:rPr lang="es-MX" sz="3200" b="1" dirty="0" smtClean="0">
                <a:solidFill>
                  <a:srgbClr val="0070C0"/>
                </a:solidFill>
              </a:rPr>
              <a:t>Formulas</a:t>
            </a:r>
            <a:r>
              <a:rPr lang="es-MX" sz="3200" b="1" dirty="0" smtClean="0"/>
              <a:t> </a:t>
            </a:r>
            <a:r>
              <a:rPr lang="es-MX" sz="3200" b="1" dirty="0" smtClean="0">
                <a:solidFill>
                  <a:srgbClr val="0070C0"/>
                </a:solidFill>
              </a:rPr>
              <a:t>moleculares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595709" y="1412776"/>
            <a:ext cx="8229600" cy="4389120"/>
          </a:xfrm>
        </p:spPr>
        <p:txBody>
          <a:bodyPr>
            <a:normAutofit/>
          </a:bodyPr>
          <a:lstStyle/>
          <a:p>
            <a:pPr algn="just"/>
            <a:r>
              <a:rPr lang="es-MX" sz="2000" b="1" dirty="0" smtClean="0">
                <a:latin typeface="Century Gothic" pitchFamily="34" charset="0"/>
              </a:rPr>
              <a:t>La fórmula molecular, indica el tipo de átomos presentes en un compuesto molecular, y el número de átomos de cada clase. Sólo tiene sentido hablar de fórmula molecular en compuestos covalentes. Así la fórmula molecular de la glucosa es C</a:t>
            </a:r>
            <a:r>
              <a:rPr lang="es-MX" sz="2000" b="1" baseline="-25000" dirty="0" smtClean="0">
                <a:latin typeface="Century Gothic" pitchFamily="34" charset="0"/>
              </a:rPr>
              <a:t>6</a:t>
            </a:r>
            <a:r>
              <a:rPr lang="es-MX" sz="2000" b="1" dirty="0" smtClean="0">
                <a:latin typeface="Century Gothic" pitchFamily="34" charset="0"/>
              </a:rPr>
              <a:t>H</a:t>
            </a:r>
            <a:r>
              <a:rPr lang="es-MX" sz="2000" b="1" baseline="-25000" dirty="0" smtClean="0">
                <a:latin typeface="Century Gothic" pitchFamily="34" charset="0"/>
              </a:rPr>
              <a:t>12</a:t>
            </a:r>
            <a:r>
              <a:rPr lang="es-MX" sz="2000" b="1" dirty="0" smtClean="0">
                <a:latin typeface="Century Gothic" pitchFamily="34" charset="0"/>
              </a:rPr>
              <a:t>O</a:t>
            </a:r>
            <a:r>
              <a:rPr lang="es-MX" sz="2000" b="1" baseline="-25000" dirty="0" smtClean="0">
                <a:latin typeface="Century Gothic" pitchFamily="34" charset="0"/>
              </a:rPr>
              <a:t>6</a:t>
            </a:r>
            <a:r>
              <a:rPr lang="es-MX" sz="2000" b="1" dirty="0" smtClean="0">
                <a:latin typeface="Century Gothic" pitchFamily="34" charset="0"/>
              </a:rPr>
              <a:t>, lo cual indica que cada molécula está formada por 6 átomos de </a:t>
            </a:r>
            <a:r>
              <a:rPr lang="es-MX" sz="2000" b="1" dirty="0" smtClean="0">
                <a:latin typeface="Century Gothic" pitchFamily="34" charset="0"/>
                <a:hlinkClick r:id="rId2" tooltip="Carbono"/>
              </a:rPr>
              <a:t>C</a:t>
            </a:r>
            <a:r>
              <a:rPr lang="es-MX" sz="2000" b="1" dirty="0" smtClean="0">
                <a:latin typeface="Century Gothic" pitchFamily="34" charset="0"/>
              </a:rPr>
              <a:t>, 12 átomos de H y 6 átomos de </a:t>
            </a:r>
            <a:r>
              <a:rPr lang="es-MX" sz="2000" b="1" dirty="0" smtClean="0">
                <a:latin typeface="Century Gothic" pitchFamily="34" charset="0"/>
                <a:hlinkClick r:id="rId3" tooltip="Oxígeno"/>
              </a:rPr>
              <a:t>O</a:t>
            </a:r>
            <a:r>
              <a:rPr lang="es-MX" sz="2000" b="1" dirty="0" smtClean="0">
                <a:latin typeface="Century Gothic" pitchFamily="34" charset="0"/>
              </a:rPr>
              <a:t>, unidos siempre de una determinada manera</a:t>
            </a:r>
            <a:r>
              <a:rPr lang="es-MX" b="1" dirty="0" smtClean="0">
                <a:latin typeface="Century Gothic" pitchFamily="34" charset="0"/>
              </a:rPr>
              <a:t>.</a:t>
            </a:r>
            <a:endParaRPr lang="es-MX" b="1" dirty="0">
              <a:latin typeface="Century Gothic" pitchFamily="34" charset="0"/>
            </a:endParaRPr>
          </a:p>
        </p:txBody>
      </p:sp>
      <p:pic>
        <p:nvPicPr>
          <p:cNvPr id="3074" name="Picture 2" descr="C:\Users\Yunely\Desktop\UV\uv EE segundo semestre\bioquimica\glucos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077072"/>
            <a:ext cx="2308128" cy="15841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404664"/>
            <a:ext cx="7924800" cy="1143000"/>
          </a:xfrm>
        </p:spPr>
        <p:txBody>
          <a:bodyPr/>
          <a:lstStyle/>
          <a:p>
            <a:r>
              <a:rPr lang="es-MX" b="1" dirty="0" smtClean="0"/>
              <a:t>       </a:t>
            </a:r>
            <a:r>
              <a:rPr lang="es-MX" sz="3200" b="1" dirty="0" smtClean="0">
                <a:solidFill>
                  <a:srgbClr val="0070C0"/>
                </a:solidFill>
              </a:rPr>
              <a:t>Formulas desarrolladas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400" b="1" dirty="0" smtClean="0">
                <a:latin typeface="Century Gothic" pitchFamily="34" charset="0"/>
              </a:rPr>
              <a:t>La </a:t>
            </a:r>
            <a:r>
              <a:rPr lang="es-MX" sz="2400" b="1" dirty="0" smtClean="0">
                <a:latin typeface="Century Gothic" pitchFamily="34" charset="0"/>
                <a:hlinkClick r:id="rId2" tooltip="Fórmula desarrollada"/>
              </a:rPr>
              <a:t>fórmula desarrollada</a:t>
            </a:r>
            <a:r>
              <a:rPr lang="es-MX" sz="2400" b="1" dirty="0" smtClean="0">
                <a:latin typeface="Century Gothic" pitchFamily="34" charset="0"/>
              </a:rPr>
              <a:t> es más compleja que la </a:t>
            </a:r>
            <a:r>
              <a:rPr lang="es-MX" sz="2400" b="1" dirty="0" smtClean="0">
                <a:latin typeface="Century Gothic" pitchFamily="34" charset="0"/>
                <a:hlinkClick r:id="rId3" tooltip="Fórmula semidesarrollada"/>
              </a:rPr>
              <a:t>fórmula semidesarrollada</a:t>
            </a:r>
            <a:r>
              <a:rPr lang="es-MX" sz="2400" b="1" dirty="0" smtClean="0">
                <a:latin typeface="Century Gothic" pitchFamily="34" charset="0"/>
              </a:rPr>
              <a:t>. Indica todos los </a:t>
            </a:r>
            <a:r>
              <a:rPr lang="es-MX" sz="2400" b="1" dirty="0" smtClean="0">
                <a:latin typeface="Century Gothic" pitchFamily="34" charset="0"/>
                <a:hlinkClick r:id="rId4" tooltip="Enlace químico"/>
              </a:rPr>
              <a:t>enlaces</a:t>
            </a:r>
            <a:r>
              <a:rPr lang="es-MX" sz="2400" b="1" dirty="0" smtClean="0">
                <a:latin typeface="Century Gothic" pitchFamily="34" charset="0"/>
              </a:rPr>
              <a:t> representados sobre un </a:t>
            </a:r>
            <a:r>
              <a:rPr lang="es-MX" sz="2400" b="1" dirty="0" smtClean="0">
                <a:latin typeface="Century Gothic" pitchFamily="34" charset="0"/>
                <a:hlinkClick r:id="rId5" tooltip="Plano cartesiano"/>
              </a:rPr>
              <a:t>plano cartesiano</a:t>
            </a:r>
            <a:r>
              <a:rPr lang="es-MX" sz="2400" b="1" dirty="0" smtClean="0">
                <a:latin typeface="Century Gothic" pitchFamily="34" charset="0"/>
              </a:rPr>
              <a:t>, que permite observar ciertos detalles de la estructura que resultan de gran interés.</a:t>
            </a:r>
            <a:endParaRPr lang="es-MX" sz="2400" b="1" dirty="0">
              <a:latin typeface="Century Gothic" pitchFamily="34" charset="0"/>
            </a:endParaRPr>
          </a:p>
        </p:txBody>
      </p:sp>
      <p:sp>
        <p:nvSpPr>
          <p:cNvPr id="4" name="AutoShape 4" descr="data:image/jpeg;base64,/9j/4AAQSkZJRgABAQAAAQABAAD/2wCEAAkGBhIPEBIQExISEBAQGBAREA8QExQSEhYQExAXFBYSFBQYJyYhGBkpGhgSHy8hLycpLC0tFR8xNTAqNSYrLioBCQoKDgwOGg8PGjUkHyQ1MC8uLCoqNSwsLCwtKiwpLCkpKSwtKSwsKSksNSwpLCwsLCwsKSkpLCwsLCwsNSksLP/AABEIAMIBAwMBIgACEQEDEQH/xAAbAAEAAgMBAQAAAAAAAAAAAAAAAwYCBAUBB//EAD8QAAICAQICBgUKBQQCAwAAAAECAAMRBBITIQUGFCIxUjNBUWHRIzJCU3KRkrGy0gcWYnGBFSRDlFXTVIKz/8QAFwEBAQEBAAAAAAAAAAAAAAAAAAIBA//EACYRAQACAQIHAAIDAQAAAAAAAAABEQIDIRITMUFRYaFS8DJC8RT/2gAMAwEAAhEDEQA/APuM8zIb3PdAwCxxkjP0WPhy9k5tHT1VjbFuUtu4Y+SsAL5I2gnkTlW+6ROcQqMZno7GYzNMXksy8Rcpt3dw8twyOefZMH1oGM2KNz8Jc1sCbN23AGfb6/CbxMqW/mMzW3NjO9Me3b78eb2zAX5JHEXIxnKEDmMjBJwf8RfopuZjM0679wyLFI5j5hHgcHln3f5nqWkgMHXBAbmhHdIyCQTkRxFNvMZmsd3nTn4dw/GAzeO9Me3by/VF+hs5jM1st50/D7s+b2TWo6RV+S2o3esr5VtjfX88Zz6sEZ8M8vGOIqXSzGZqhyf+RPw+/HmmFmp2lQbEBsJVBtPNgrMR4+xXP+I4im7mMzTsuKqXaxAoBYttONoGc+Psiu7coYWIVIUg7T4MAR9L15EcXopuZjM1S5599Bjxyvt/+0xe7aCxsTCgknafADJ+l7I4vRTczGZoaTWi5d1dqOMkZCHxHj4n3ie1areWVbUJQ7GAQ8m2B8ePPusp/wAzOJvDLezGZCK38y/gPxjhP5l/AfjNufCU2YzIeE/mX8B+McJ/Mv4D8YufAmzGZDwn8y/gPxjhP5l/AfjFz4E2YzIeE/mX8B+McJ/Mv4D8YufAmzGZDwn8y/gPxjhP5l/AfjFz4E2YzIeE/mX8B+Mxs3rg7lIygI2kcmYDxz744vQ2YnkTbEGoOCh54Dc8An6DD1f3Erug6tCpw3FJUW8cKKbAc7rDtJLEf8h8FHhLVEicImbXjnOMTEKlqeqwe2y03E8RtwR9OXr5MSqung4AZvZzwfEHPv8AKycUWcVuTm0jgncPlrLQEb6HpCDy57V8MS2RJ5UL5+flU/5bFelfTowcu+mfL1MqYpakHKAHJK15PmYnwzyjTqZVz3WMwNdlWOCRg2V7NyZztxzwPUMD1S4RHJgjXzjpKrVdWl4gte1mffZY+2llVi1aqoI5/NZQw5+JkdPVRFTYLM+gIL6csSalrXa/nr+THc5Yz4nAxbYjlQc7PyrN/V2txpBxHI0gCjclhLgGshiVxhs1rz5jmeXhPNH1arqosoDEralNZ+SdRuqrCFyFxktgE8wffLPE3lxds5udVf7dqvoOropsrfjMwrKuVNBGXWiykEEeA2v4YJ7vjzmDdVa8oRYw2tY5+ROe9qTeNp+geYQnnuUY5S1xHKhvOz62pr9SqSoUPgitKgRpznu6aynf/fL7/wC6j+8yfqiCxIvYY4gT5AkgP2g888mIOob1D5o5c8y4RM5OLf8Ao1PKrW9WVbTJpuKTse1wzUsy/Ki0EFCeeBacHPIqDNY9TK9ti8VibCpDtVYSu0N4jdhvnHHLl4HdLlEcqGRr5x3VSzqsj6jjtaXG5G4bUHBCFSFPqPgeePpTD+UKgtaiwjhrtJFBySGLb1P0Cc4bx3AAS3RHKg5+flT6uqCq1Z49mKyxAFLK2WDA4Ycxyb342jHrzjR1PVDWeMQK3rt2ppigJRaVGMHlkU8/EHeeXIS5RHJx/f8AW8/Py1xqV/q/A3wnvah/V+FvhJ4nTdwQdqH9X4W+EdqH9X4W+EniKkQdqH9X4W+EdqH9X4W+EniKkQdqH9X4W+EdqH9X4W+EniKkQdqH9X4W+EdqH9X4W+EniKkQdqH9X4W+EjuuDAAbid1f0W9Tgn1eybcRUyMYmUSgiIgIiICIiAiIgIiICIiAiIgIiICIiAiIgIiICIiAiIgIiICIiAiIgIiICIiAiIgeZjM17qw1ig8xtc49+U+JmfY08v5ybkS5jMi7Gnl/OOxp5fzjdqXMZkXY08v5x2NPL+cbiXMZkXY08v5x2NPL+cbiXMZkXY08v5x2NPL+cbiXMZkXY08v5x2NPL+cbiXMZkXY08v5x2NPL+cbiXMZkXY08v5x2NPL+cbiXMZkXY08v5x2NPL+cbiXMZkXY08v5x2NPL+cbiXMZkXY08v5yMVBbFwMZV8/4ZMfmYuRtRESmEREBERAREQEREBERAgf0i/Zf9SSeQP6Rfsv+pJPJjuEREoIic3prpxNJwN6s3aLqdKmzHJ7iQrNkju8ufifdA6UTna7ptKb9LQwYtrGtSsrjaDXQ1x3ZOcbVI5Z5zowESv9O9Znpvr0mnp7Tq7Va3hmwVV10qQpttswxC7jtACkk59kx6I6y2tqex6vTjS6gobaSlvGpurUgPw3wpDKWXKkA4YHwgWKIkWr1SVVva7BK61Z3duQVFG5mJ9gAJgSxKZ/Pep4fav9Mv7FjfxeLV2jhePF7L87GOeN27Hqlt0erS6tLUYPXYqujrzDIwyrD3EEGBNERAREQEREBIH9Iv2X/UknkD+kX7L/AKkk5CeIiUEREBERAREQEREBERAgf0i/Zf8AUknkD+kX7L/qSTyY7hERKCU3+J1HEq0NYd6i+v0KiysgOpLMNyFgRuHqyD/aXKYWVhsZAOCCMgHBB5Ee+B8+u6HNPSXRFnbtVrVezWgdospsQY6PuyyGtF5+rxM+iSq/w0rB6K0ZIBKq5UkZIJtcEg+rlmWqBUemrH0XSI1xqtu019C6W40VtbZS1Vr2pYa0yzVkWWAkA4Kj2yLTXN0l0jptSlN1Wl0KajFuoqek3XahFTbXXYA2xVDEsQOZAHrnS63uQdBgkZ1mmBwcZGyzkfdHURy2iUkljxdcMkknA19wHM+7A/xAsM5HW7ohtZoNVpkIV76ra0J8NxU7c+7OJ14gUofxIq4PD7Pqe37dv+ndmu4nFxjbu27OHn6e7GOfund6ndENo9BpdM5BemqtHK8xvC97B9YzkZle6B11janSqbLCrWdYQyl2KkVdIBawR69o5D2Dwl5gIiICIiAiIgJA/pF+y/6kk8gf0i/Zf9SSchPERKCIiAiIgIiICIiAiIgQP6Rfsv8AqSTyB/SL9l/1JJ5Mdxo9J9MVabgiwkdotr09eFLZtsBKg48B3Tznus6YqpuooYkWao2LSApIJrrNjZPgO6DKx/E6p3To9a34Vja/SBLdgs2MUtw2w8m/tOV0j0Xrqukui+Nrk1LMdeKSdIlS12dgsw7BGy48O7kf3EofSZo9MdMU6Oo3X2CqtcDccnLE4CqoyWYnwABJnO7B0n/83R/9Cz/3zkdaC1Go6Jv1ViGmm3ULfcFNVK32aZ1otZWLbBncuSxwXHt5BudS+mNGqJ0fSb0elCy1aum2i1qt/OwCxV3Dc2OXhLVK1010jp7NRp9Ojqde4uOmtrSu99PXs+UubJ7iEAJn1kgDPqz/AND1/wD5I/8AUoge9btfpauzHUWOrLclunqpRrbbba1buLUgZmGG54HLlzEx6k9IaV6Xp072MaHta2u9Gqvra+17sPWwUgHc2DjmB68Gc02DTdM1nU2Am3RJRp7321q96agteijwDsDS20epPdOrT0nprtZfTp9p1iUKLdUiJYtYLNwqnbPNslnCewHOMiBYJr6/XV0VPdY4rrrUu7tyCqoySZxf9G6Q/wDIr/06/wB01OuvRl79F2VnOsuQ02uqIENyU6pLmrFYyMlFK455/wAwON0V0rTVqNNY9OvoqNmvFOo1OnWul7OkdULQrYYvX3u6pZRnPPE+jSoa3+IegetBTZXrrrmrWnR0lWuZy4IL1nnUF+cSwGNvtxN/+XdT/wCT1Y8eXB0H/pgb3T3WCrQ1C23cdzLXXXWpststf5tdaDmzHny905/R3XRLL009un1WituDGhdXWirbtGWVHrZl3Ac9pIOPVON1j076K/o/Wai+3U6fTWakai6xKwahqNPw67WWlFXYrAqWxkcbxxPOsXT2n6Ru0Om0lteqtTVabVO+ndbFpo07lrHd0yFyO4BkE8SBfJzun+m00VDaiwMyK1SkVgFs23JUuMkDxcZ5+GZo3dWbHZmHSGuQMSwRG0+1cnO1c1E4HgOZnA/iB0S1PROpVtTqLy9mhw95qLJ/vqR3NiKPXnmD4CBbemOnE0nA3h27RdVpU2AHFlpO0tkju8jnxPunRnzjrV1fs09nRrtrtZqQdfol4Woagpks3e7lanPL2+ufRhA9kD+kX7L/AKkk8gf0i/Zf9SSchPERKCIiAiIgIiICIiAiIgQP6Rfsv+pJPIH9Iv2X/Uknkx3EGq0NduziIr8Nltr3qG22Lna658GGTz98XaGt3rsZFZ6SxqcqCyFl2sVPqypIPuMniUEj1GnWxWR1V0YYZHAZSD4gqeREkmtrekqqNnEcJxXSmvd9K2w4VB7zA4XUPQ0LpzbXp9Pp2e3VVt2epKgy06u2pN2PHuov+cyzTgdXlGiqq01zIt192ualQc792ou1OAfaKzk/2M78DV6R6Lp1KGq6qu6s4JrtRXXI8DtbIzPOjeiadKnDoqroryTsqRa1yfE4UDnNuICIiBCmjRWLhFV2+c4UBj/c+Jk0RA8IzI9PpUrBCIqA8yEUKM+3AksQEwtpVxhgGHI4YAjkcjkffiZxAwspVsZAOCGGQDhh4EZ8D75nEQEgf0i/Zf8AUknkD+kX7L/qSTkJ4iJQREQEREBERAREQERECB/SL9l/1JJ5A/pF+y/6kk8mO4RESglN/icLOFoeEUFvbtDwjaGNe/c23eFwSufYZcpqdIdFVajh8Vd/Bsrvr5sNttZyjciM4yeR5QKRqV146T6J7W2jZOLrOH2VLkbd/p92d3EYgjE+hTU1PRdVtlNrrus0xdqWyw2s9ZrY4BwcqzDnnxm3AREQEREBERAREQEREBERASB/SL9l/wBSSeQP6Rfsv+pJOQniIlBERAREQEREBERAREQIH9Iv2X/UknkdlCt4gHHhmYdjTyiTuJ4kHY08ojsaeURuJ4kHY08onvY08ojcTRIOxp5RHY08ojcTxIOxp5RHY08ojcTxIOxp5RHY08ojcTxIOxp5RHY08ojcTxIOxp5RPexp5RG4miQdjTyie9jTyiNxNEg7GnlEdjTyiNxPIH9Iv2X/AFJPexp5R909TTKpyAAfaPZE3IliIlBERAREQEREBERA8zGZrausM1YIBG48iM/8bypjrWFALaes4VjYFAGHNqCvBI5LscMTzxkTnlqcPV0w05z6LrmMyrN1lqGf9sAvqY8MeqzG4fRHyVmT6gMyXXdLqNMt6VUjc1K4fhkAPjJOSg/tlgCMH14m4Zcc1DMsJxi5WTMZlYq6bUrYODWTXVZaLBsKM1dNVjABS2B8sgzuPgefgTgvT62pdwqK+JTZRUN+NhN1/ByQBkYIY49fLnznbl6nj6i4WrMbpUtJ1mSxcrplY5UeNYHyltaVqTz73yihvYUYeoZwfrbTs5adFsYIURzWch0ssBwPHCoufYXH+U6WpHY2XDMbpxegukadWtjLUqipzXnCncNiuG8OXJhy9U5bdaahea+zqQbEpG3YWDGyxGLj6J7gIXxwSfYJkaeczMV0Nlu3RulNbrlQFQ9nUlxaSqtWccNXYDdjDZ2EZBwMg8wcybUdZEQ7OzIH+VAyUI+TexCQMAlc1Pk+rcmfncr5Gr4+lwtm6N0pVnXKoI3yFfEStHySi172q4hVs81HgB5iQORPLfo6xUuuobgp/tjWpPcCkvYa8sSO4oZSST4Lz5zJ0dWN5guFm3RmVrUdYaU7P/t89ora4cq1wAgbBJ5esc8gAc5raTrTW5yaKgndO4MndTNSszEgeDWe7kp9kRpak9i4W7dG6VC3rXVjctFZQZLZaveVGmsuyigeB2qA3gTuHqGc9R1soUMwoRkV+GHBrwxD2AleWPm1MR7cgRydXwXC2ZjdKvqOsNVSUs9CE2122kJszmusuVVTzOcHnyHvzymVnTibNO66dWOoD4Q7Bhltrr+fj5veJzjmMeHhM5ep4LhZsxulMPW6svyorFeFPM17wWWw9/1Vr3QcnPdO7wktnWyoO6LpkcooclWr24FDWtzx7F5HmDmbGjqT0j6XC3bo3Starpyuq41NQhBalUI2BiLFH0T4tluSjmQrH6M09P1uqbP+3TBLbAGqztFFdmDnkWBchh4IBk+ERo6kxcR9Lhcd0bpVr+sVS1U3cGopcljeKKFZLa6xmxgAF77ZJHqAm/0N0jVqmtUUqnCKDBCFsMCRuA+aeR5ZyPXg5EmdPOIuY/ehcO1uns0tXpECMQiggZBCgGbgnOJ3a9iIlMIiICIiBr6j51f2j/8Ak8qyddctYOGnDTiDc1gTOLKEUsT8xflWLZHLA/zbLqN2OZUqcgjHsI9YPqJmPAb6x/ur/bNwnHG+LGxW/wCcPWaGVfUWcKeYtxvGO6PkrNxycDnzmz0f1k4xsVassla3BBYrM+5QcAAYHjgEnnyOACDO32dvrH+6v9swt0ZZSpdyrAgjucwRgj5sqc8fx+le3Gv60Kq6dxUzLqS+w/N+TDAK+D62DK4Xkdu71jB0reuuzm1OPQ9zic82I1h7+MHuBeWBzyMnlLPXoyoCh2CqAAoFYAAGAANvhMuzt9Y/3V/tiM8I/r9K9q6euADIOETv4/hYnd4QztfPJX595Se74kmbA6yrw6LNgxeLDgOOWwgFEJA4jknkuBna3sna4DfWP91f7Y7O31j/AHV/ticsPx+lK9X1xHD38IjkzAhw1ZAYqWFgGCA/CUnH/J7jNZOvQPM0MdyvaoDDkF0y27c+DHJIJHgCpwcy1cBvrH+6v9scBvrH+6v9s2M8O+H0r2rY62kWCt6eZtFA2PnB3FXJJAz3gSByyFbwIxM7+tuNH2kVruJsQKbAawyI795xyOdmMDxJAB55lh7O31j/AHV/tjs7fWP91f7YnPD8PpXtw6usweq2wVleDclJDc8qbVRjgeDAZ5erl4zBOtYOlXUCokM9qFA4PKuux2YNjn3azgcuZAOJ3+zt9Y/3V/tjs7fWP91f7ZnHj+P0pW7OuODjgncmNyhg7cnVX2qMEg7iFb1lWGBiNJ1wVlQsioCtZYmxVG19RwdyA/OrHzi3LGR7eVk4DfWP91f7Y4DfWP8AdX+2bx4V/D6ylb0HXJbLKkZAou3NuLgbEFLWAtnx+a4JB5cvbLQKx7JH2dvrH+6v9sdnb6x/ur/bIyyiekU2kvDEcMSLs7fWP91f7Y7O31j/AHV/tk36EvDEcMSLs7fWP91f7Y7O31j/AHV/ti/Ql4YjYJF2dvrH+6v9sdnb6x/ur/bF+hLwxAQSLs7fWP8AdX+2Ozt9Y/3V/tmX6DXejf8AtIuk9S9dbMi73BUBcFuRYAnaOZwCTgeyZvpCRg2OQfEYT4TYAiOttaugusbeXAA3dwbSh27Qe8CTk5LDPhym3ESmEREBERAREQEREBERAREQEREBERAREQEREBERAREQEREBERAREQEREBERAREQ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5" name="AutoShape 7" descr="data:image/jpeg;base64,/9j/4AAQSkZJRgABAQAAAQABAAD/2wCEAAkGBwgHBhIUBxQWFRQUFR4YGRcXFxggHhoYGRwfHBcXJBscJy0sHSEmHxwdIj0hJykrLi4wGSU/RDMuNyg5LiwBCgoKBQUFDgUFDisZExkrKysrKysrKysrKysrKysrKysrKysrKysrKysrKysrKysrKysrKysrKysrKysrKysrK//AABEIAIkAsAMBIgACEQEDEQH/xAAbAAEAAwEBAQEAAAAAAAAAAAAABAUGAwIHAf/EAD0QAAEDAwIDAwcKBQUAAAAAAAEAAgMEBRESIQYTMUFRgRQVIiNTYZMyNUJicXORobPSVJKj0fAWM3Kisf/EABQBAQAAAAAAAAAAAAAAAAAAAAD/xAAUEQEAAAAAAAAAAAAAAAAAAAAA/9oADAMBAAIRAxEAPwD7iiIgIiICIiAiIgIiICIiAiIgIiICIiAiIgIiICIiAiIgIiICIiAiKl4xjqJuHJhTBzjgamszqdHqHMa3HaW5CCzp6ylqs+TSMfp66XA4+3HRexPCWNIc3DvknIwc9Md6y1BU8PVN0Z5hjDnCF4c+JulrG7YY/puT0B3GCqOxU91ZYbMZ3xmISR4YIXB49W/GXF5G3/EeCD6E+spWVAY+RgeejS4aj4dV3Xzkmzx2Koiu0ea5zpMt0EyySFx5b2HGSPk4IOAB2YW9tjahltiFacyCNus/WwNX5oJKIiAiIgIiICIiAiIgIiICIiAiKprb5BQ3yOCpLWiSF8mtzwN2OY3Tg9c6s9exBbIqmzX2nuVG6RxY0CWSMemCHCNxbqB9+Mqd5dR+0Z/M1B4o6t1RVTtcAOU8NB78sa7P/bHgpapLVWUouNZmRm8zfpD2Uas/LqT2jP5moJCLMu4jr5KWSejpg+nYXelzMPe1hIc9rNOCNjjLhldYuK6J76jU5jRE1rmF0gHMD49YOD07u1BoUUW1VhuFrhlI082Nr9Oc41tDsZ7cZUpAREQEREBERAREQEREBERAVTWWWKsv0U9QGubHC+PQ5oO73Mdq36Y048VbIgp7TYKWipHMqGRvHNke3LG4aJHl2kA9Ov5KZ5ptvsYvht/spYIPRfqCgtVst7rjWZhi2mbj1bfZR+5Wfmm2+xi+G3+yj2n5yrPvm/oxq0QZh/D10ipJKehqGspnl3WPMjGvJLmtdnHacEtOPeu0HCtJEanLWOErWtZqYCWBkegDJ6960KIIlppDb7VDE45MUTWZ79LQM/kpaIgIiICIiAiIgIiICIiAiIgznHMk8VshNJjX5VCAC4gEmQbEjsKz9yrLzHcrgZ8RubS0/wDsuc8tjMsolkAIHpBuTsOwL6BJFHKBzADg5GR2joU5UYkLsDJGCcbkDoM+J/FBjJ22+guFJ/pVwfK9xDmNlc5r4tJJc85djB0+n1yfer/yi/8AsIPjO/Yp9NQ0lK4mmjYwnqWtAz+CkIMtbJ74LhV6IYc81ufXO2PKZ9TuwrLyi/8AsIPjO/Yvdp+cqz75v6MatEGO4hqb0K2h1RxNeanDWiV2lw5UmQ46RjHXoVL4VlrZLzcPOIa1wkj9Fji5oHLHQkD/AMWjkZE9zTIASDkZxsemQjY42PJYAC7qQNz3ZQe0Tr0RAREQEREBERAREQEREBERAWdvHEHmriSGKfUYpIJHkMie92trmBvyASBhx7FolEfboX3Vk5zrZG6Mb7aXlrjt35aEFLY7xdLtbjJRtjcOdK31muMhrHlrBp0k5wN84U7ncQeyp/iv/YpltoIbdC5sGcOkdIcn6T3FzvDJUtBlrXNffOFXpigzzW59a/ryo/qdysudxB7Kn+K/9i92n5yrPvm/oxq0QYWJlpq5Kt3FTw2djyCDK5vLjA9WY9xsRvqAyTnuwo/DVVf5bqCAx0poYDIJnOad3S4dhoPpEddh0W7mpKaeQGZjXEdCWgkeJXURsEhIAyRgnG+B0GUFFwI6R/CNMZd3FpzvnfUc7lX68xsZEwCMAAdgGy9ICIiAiIgIiICIiAiIgIiICzt3v7rXxNBFNrMUkEjyGRPedbXxhp9AEgYcVolEfb4H3Rk5zrZG6Mb7aXlrjt35aEFJY75cbjbjJBCZczTN3IjLWskLWAtcM5wPyU/zheP4T+sxTbdQQ26JzafOHSOkOTn0nuLneGSpSDLWyuuouFXppc5lbn1zNvVR/wCeKsvOF4/hP6zF7tPzlWffN/RjVogxlLBHeTVSXieSKSKRzQxsxaIGtALThpAdkelqIOcqHw3eb5U3AOMZmc6igc5pkDACXS+mGkdXAdncFsKyyWquqA+tgje8fScxpO3TcqSylp46kvYxoe5oaXADJa3Ja3PcMnb3lBU8ETTVHCtO6pJLy05JOTnUe3tV4uVNTw0sAZTNDWjo1owB29F1QEREBERAREQEREBERAREQEREBcaupho6V8lSdLGNLnE9gAySuyh3i3xXa1TQVGdMsbmHHXDhjKCtt15mmqmc6kkibPu150HJA21hpywlo7c9ML9bxLTutAn0nBmEWnIzky8rP47r8oqfiR9RELhJC2OPdxi1F02BgAtc3EYzvgE/aqlnA8AtTQY4PKBUibm6d8CfmfKxnOnb7UGxmlZBC50pw1oJJPYBuSs/FxS4xxyVFNLHTyOAbK4t+mcMc5gOWtJI37M74X5W1tVWXF1LUsYY5dbHNa4l7Iy04lcRsATtjruPDibNfamgZTV7oOQ3SHSNL+Y9jCCG6CMNJwASHFBNm4mp4bLNUOYcQyPYW5GSWP0E+PVXqxdZwPDU2eoa6OA1Esz5Gylu4DpNTfSxnIGy2iAiIgIiICIiAiIgIiICIiAiIgIiICIiCqpbDS0lwdLA+UF7i9zea/SXHtLc4VqiICIiAiIgIiICIiD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803" y="3717031"/>
            <a:ext cx="2373363" cy="1847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80528" y="247445"/>
            <a:ext cx="7924800" cy="1143000"/>
          </a:xfrm>
        </p:spPr>
        <p:txBody>
          <a:bodyPr/>
          <a:lstStyle/>
          <a:p>
            <a:r>
              <a:rPr lang="es-MX" dirty="0" smtClean="0">
                <a:solidFill>
                  <a:srgbClr val="0070C0"/>
                </a:solidFill>
              </a:rPr>
              <a:t>          </a:t>
            </a:r>
            <a:r>
              <a:rPr lang="es-MX" b="1" dirty="0" smtClean="0">
                <a:solidFill>
                  <a:srgbClr val="0070C0"/>
                </a:solidFill>
              </a:rPr>
              <a:t>Formula estructural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1800" b="1" dirty="0" smtClean="0">
                <a:latin typeface="Century Gothic" pitchFamily="34" charset="0"/>
              </a:rPr>
              <a:t>La </a:t>
            </a:r>
            <a:r>
              <a:rPr lang="es-MX" sz="1800" b="1" dirty="0" smtClean="0">
                <a:latin typeface="Century Gothic" pitchFamily="34" charset="0"/>
                <a:hlinkClick r:id="rId2" tooltip="Fórmula estructural"/>
              </a:rPr>
              <a:t>fórmula estructural</a:t>
            </a:r>
            <a:r>
              <a:rPr lang="es-MX" sz="1800" b="1" dirty="0" smtClean="0">
                <a:latin typeface="Century Gothic" pitchFamily="34" charset="0"/>
              </a:rPr>
              <a:t> es similar a las anteriores pero señalando la geometría espacial de la molécula mediante la indicación de distancias, ángulos o el empleo de perspectivas en diagramas bi- o tridimensionales.</a:t>
            </a:r>
            <a:endParaRPr lang="es-MX" sz="1800" b="1" dirty="0">
              <a:latin typeface="Century Gothic" pitchFamily="34" charset="0"/>
            </a:endParaRPr>
          </a:p>
        </p:txBody>
      </p:sp>
      <p:sp>
        <p:nvSpPr>
          <p:cNvPr id="4" name="AutoShape 2" descr="data:image/jpeg;base64,/9j/4AAQSkZJRgABAQAAAQABAAD/2wCEAAkGBg8QDxIUEhQQEBAREBUUExEQEA8ZGRURFxQhFhYTFhgYGzIeFxknGhIUKzIgLyosMCwtGyAxNTEqNzI3LSkBCQoKDgwOGg8PGiwkHx8sKiksNCopLCwvLCksLDQsLCwsLCwsKSksKSwyLTAuLCwsLC0pNCwsLCwsNS8sKSkvLP/AABEIAJ0AqAMBIgACEQEDEQH/xAAbAAEAAwEBAQEAAAAAAAAAAAAABAUGAwIBB//EADkQAAIBAwIDBQQJBAIDAAAAAAECAwAEERIhBRMxBhQiQVEVI2GRJTJUZHGBlNHSJEJSgjNiBzRT/8QAFwEBAQEBAAAAAAAAAAAAAAAAAAEDAv/EACkRAQEAAgAGAQMDBQAAAAAAAAABAhEDEiExYfATQZHRIlHxFDJxobH/2gAMAwEAAhEDEQA/AP3GlKUClKUClKo+1HDGm5B5K3UcUxaS3fl4cGJkU4k8BwzKd/TausZLdUXlKykPZ6Yy27RL7OjjiulKQG3cgySQsq6WQoueS5IXoQN965cElvIJI7ccuVVlkM+EOpRJK8okeUMI0YhgeUEJ+KgjGnxTXS+/8/lNtfmvtfnR7Hzm1ESWsUE6Wc0UtwGtx3mRrRod2TxsGldW8Xpk71p7Xglwl7HK8z3CLbTxkyLbqVZ5IWXSI0GQRE2c5xpHrVy4eM7ZfubX1KUrBSlKUClKUClKUClKUClKUClKUClKUCqvtQJDYXfL183us2jl6tevlNp0ad9WcYxvmrSs72l4pypoEa5FlC8czNMTbDMiNGEj1TKUGVklOMZOjbYGtOHLcppK0IqI/B7ZphMYYTOOkpijLjAwMPjUNvjUG14jOLeEovfyynVPHy4VbBwHCu3Rt8YJG2RsRX32vefYn/U238qcmU7X/ehc0qm9r3n2J/1Nt/Knte8+xP8Aqbb+VTkvj7z8m1zSqb2vefYn/U238qe17z7E/wCptv5U5L4+8/Jtc0qm9r3n2J/1Nt/Knte8+xP+ptv5U5L4+8/Jtc0rN8bu52jty6XNvGZmE4t9buEEbaDmAFsFwnT86mdmHkMLazMVEziIzq4cw58JYOA3r1Gat4eseY2uKUpWalKUoFKUoFKVV9oOLPbJEyIZC9xHGUUAsVbOdOWA1beZq4y5XUFpSqjgXGXuHuQ0bQ8mVUVHCh8GFHy2liOrnGPLFWF7eJDGzucKo32JJPQKAN2YkgADckgDercbLocuJX5iChVDyyNojQsFBbGSSeoUAEkgE4GwNV94psbG5lXTJOkEs7uwbEkyxlssNWdPhAC52UAA7VK4XZNqaaZQJ5NtOSeVHtiIHOPLLEYBb1wK59oeK2sKpHdaBDcl4WaV0VADEzEOWIGCFI/OtJ3mM6/v5RaivtQODcZiukd4iGjWV4w6srK+nqylTgjep9ZWWXVUpSlQKUpQKUpQKr+K28ngki8UsRJCFiBIhHijO+ATgEE9CB0GasKVZdXY4WV4k0auh1Kw22IIPQgg7qwIIIO4IIO9d6qbnNrKZBkwSt75cA8uQ4VZhjcKcAMN/JvDhi1tVymus7BSs1xftqtuLzMUrNaoWXRDdOr+4Eo1yJEUi3bG52Aydq0tMsMsZLZ3ClKVyFeJI1OMgHBBGQDg+RHxr3UbiN+kETSPkgaQAoyWZmCqo8slmUeQ33IqybuoOHBL5Z7aKfSsZuIY5mAIOC8YbBbA1YBxn4Vwsx3p1mbHJQnu6gfWPTvBJHmMhMbaSWy2oaI9larNClvyZ7aGARKYp0RuZCq4RNYdlIzGNQyTgbgBgTf1plZjbr2IVwnskd43YEtExZCCwwzIUPTr4XNd6VlvSuFrZJFr0AjmSNI2Sxy7dTv06Dau9KUt2FKUoFKUoFKUoFKUoPMsSspVgGVgQVYAggjBBB6iqvh8ht5OQ58DZNs5ZjqUbmElv71HTfxL0+q2Lao9/ZLMmkllOQyumNSOpyrrkEZBHmCD0II2rrG/S9hD4gturiJ4g4v2eOTYYbEBzr9QUj0/KrSqK+4paNcxBmm128xAZILgxCV0MWh5RGYwfe9NQwcZ9KvauUsk3770QpSlcKVF4nw9Z4mjYsoJUhlxlWVg6MMgjIZVOCCDjcEVJLAddvxrzJKqg5IAGCSSBgZ6n06VZuXcFLZXAht+8864vIpEjfXLyF0QEauYFSNAAA+TkasD4AVeKwIyNwehFV/Z60ENnbxa0k5MEcRdDsWjQISPzWuFr/SSCI4FvKx5BCgCNzuYDjYA5JT/AGX/AB1aZSZW69iLilKg8Q45a25AmmhhLDIEsqKSPUAms5LekVOpUY8Sg0u3Mi0RLqkbmJhF0a8sc4UaCDk+RzUmmtBSlKgUpSgUpSgUrm1wgcIWUOysyqSMlVIDMB1IBdMny1D1pDOjjKMrrkjKkEZUlWGR5ggj8RTQ6VGv75YU1NqO4VUUZZ3Oyoo8yT+XmSBk1IZgBk7AdSfSqrhym4cXDZ5Y/wDWTVtoIIM5A21MDtnOFxjBZgesZ9b2EccNmhmIS4ijjnuDJy2gBlZsanRHMmnBCH+wkDP4i+qu4jYvJPauuNMMrs+Sc4aB4xjbfxOKsauV3oKUpXArO0fDXuLcxoQrGSFg23hCTK5YZUjUAhxkEZxmqK97J3Jlkcv3wEWhC3JgUuIZJmeM8uEKF9+hGQd8/CthStceLcZqe+6TSl7N8MeHns0cUAmlV1hiYFUAiVDuFAyShPTzq0u7RJUKOCVOOjMCCDkEMpypBAII3BANdqVxcrbtVdwq7fLQynM0QHiyvvIzss2ABjOCCMABgcbYqNe2Nyly00BgPNhiiZZzIuOU8jqVKg5z3htv+o9al8VsGkCvGVWeIlo2YbZIwyN5hGGxx8D5VE4ij3CWrLG6lbqKR0k0qyBchs5ODg+mc9Rkb1pLN7n17oph/wCO/wClnh50up7ZIYyk1zGg0Wi24aSNHCvkpk5B2wK2YpSuM+Jln/caKUpXClKUoFKUoKfi/AVnuIZXeREiimTEU08TFpXiKnVGwOPcnbzJHpUjgPDDbQCItr0vK2oliSHlZxkscscOMknc5Nc+0dm8tvpQam50DYyo2S4R2O5xsqk/lXrit4+VhhIE0oPiyvuohs02CDnGQAMEFiM7ZrWW5YzHfvtRxuv6uQxDBt4mHPJUESODkQDOxUYBf/Vf8tNxXG0tEiQIgIUZ6sxJJOSSzHLEkkkk5JJJrtXGV30nZWL7RcHmke7xbyzyyJi0uEkgAgPJCrktKGTEoZtlPXO52HW54RxEibS6iNr9JFiKZcwidGJWXnAKNKsdOnpkYNa+la/PlqTU6JopSlYKUpSgUpSgVkuKZ7xPzvaOfB3XuffdOnlj/wCXudXN1/8AJ8NXhrW1V8Uu3S4s1U4WWaRXGF8Srbu4G4yPEgO3pWnDur7/AJSunEO+ahyO76Mb87m51Z8tO2MYqN9J/cfncftVzSpMtfSKpvpP7j87j9qfSf3H53H7Vc0pz+Iim+k/uPzuP2p9J/cfncftVzSnP4gpvpP7j87j9qfSf3H53H7Vc0pz+IM9x7ncu25vO0c0957j3vOnlPoxyfe6dejp+e1T+AonKyouMFiFN0JOZoBOAeZ7zTktjXvvXntHePFb6kOludAucKdnuERhuMbqxH51aV1cv0T33uFKUrJSlKUClKUClKUClKUCsvxntiLcXuYpHe0UtGUguXVj3cS+OREKx7tg5Ow3rUVHksIWEgaONhMMSgopEg06MP8A5eEAb+W1d4XGX9U2JApSlcBSlKBSlKBSlKCo4vfTCeKCFYS0kcspabWVCxNGuAF3yTOpz5aareH9tdUjJLFKCsSkm3gupvGLiaB8iNDoXNsCM7+Ijyq+4hwi3uABNFFMFJK8xFbBPXGRt0Fe7bh0MX/HHHH4FTwIo8CElV2HQF3wPLUfWtplhy6s6o48D4gbi1gmICtNBHIVByAXQMQD5gaqnVzggSNFRFVERQqooACqBgKANgAANq6Vldb6KUpSoFKUoFKo+1F48YgxLJbxPMRNNGqEqvKYr9ZGABcKM486p+Fdp5Ea3NxI4heO7BdwGDukkIjYOsKZGl5seFc75BxmtceFllNz33SbbSlZHinaV0S+CyMJWi1WAEWS2q1BQp4cNmYt1zvt8K+rxNjdSLJdXEMgutMdskMbK0WRp25RYhgTltW252xV+HLWzbW0rF2nFpzPGOfM05vHSS0MUWhIBIwDbRagNCoc6/PO/So3A+0FwsmZ5pJ1WKR5ViXVjQhYkwm1R4t1wF1uQSFwc6h1/T5dfBtvaVmey3Eb4ySR3iSI0gM0RZbfCLkB7cNC7AhC8eGbSz6m28Jr5fcdnja7IwVjuIIV1KSkSNCsjSuEGpt5d9/8em5PHxXm5ZYbaelUfCOOTSxBjEXYz8srCFXQmNpX5rjKkYYYydLqME5NUtnxiY3RVbieR+/vH3do4tItgTltoQ2B5Nq8vOk4Vu/BttqVlO0vay4toBIIeTiG4kbvIDDVEFKRZgdlVnDMQdWwQ7enK97WT2wuC6FwvfTCWR95IuXyIBpXfXrk36nTVnBysln1NthSsvP2nuFmuFESvyVlKW6rPzX5cetH1BSmlyAANvrDcnYxJO2UwRMm2Aa6MIuDHccplFuZdSpnVnUNPXGxpOBnTbZ0rL2PaG7keMckxmWaJWWXX7pGshO/RRkh8rv5+Y6VFm7a3AuJ4o4DJy8aNSsm4uI4SrlWZgCJmYMVXZM4YdHw5b0bbKlY/iHay7hTeJDIrXAJ0T6ZXi0aIogN1eTmNgkkeA9fKUO08ovpYSmYokdvdRtIxCpq/tfIY+hTBOAGJIy+HLWzbTUrG8M7VXE6RsRyyvEI4GwqaZY3jyf7mAwX8n6r+IrZVxnhcOlClKVwpSlKBSlKBSlKBXNbdA7OFUOwUM4UZYLnSCepA1Nj0ya6UoFKUoIt7wq3nKmWKKUpnQZI0bTnGdOobfVX5CpVKVd3sFeHgVipKqWQkqSASpIKkqfI4JH4E17pUClKUClKUHOS3RipZVYo2pCyglWwVypPQ4YjPoTXSlKBSlK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5" name="AutoShape 4" descr="data:image/jpeg;base64,/9j/4AAQSkZJRgABAQAAAQABAAD/2wCEAAkGBg8QDxIUEhQQEBAREBUUExEQEA8ZGRURFxQhFhYTFhgYGzIeFxknGhIUKzIgLyosMCwtGyAxNTEqNzI3LSkBCQoKDgwOGg8PGiwkHx8sKiksNCopLCwvLCksLDQsLCwsLCwsKSksKSwyLTAuLCwsLC0pNCwsLCwsNS8sKSkvLP/AABEIAJ0AqAMBIgACEQEDEQH/xAAbAAEAAwEBAQEAAAAAAAAAAAAABAUGAwIBB//EADkQAAIBAwIDBQQJBAIDAAAAAAECAwAEERIhBRMxBhQiQVEVI2GRJTJUZHGBlNHSJEJSgjNiBzRT/8QAFwEBAQEBAAAAAAAAAAAAAAAAAAEDAv/EACkRAQEAAgAGAQMDBQAAAAAAAAABAhEDEiExYfATQZHRIlHxFDJxobH/2gAMAwEAAhEDEQA/AP3GlKUClKUClKo+1HDGm5B5K3UcUxaS3fl4cGJkU4k8BwzKd/TausZLdUXlKykPZ6Yy27RL7OjjiulKQG3cgySQsq6WQoueS5IXoQN965cElvIJI7ccuVVlkM+EOpRJK8okeUMI0YhgeUEJ+KgjGnxTXS+/8/lNtfmvtfnR7Hzm1ESWsUE6Wc0UtwGtx3mRrRod2TxsGldW8Xpk71p7Xglwl7HK8z3CLbTxkyLbqVZ5IWXSI0GQRE2c5xpHrVy4eM7ZfubX1KUrBSlKUClKUClKUClKUClKUClKUClKUCqvtQJDYXfL183us2jl6tevlNp0ad9WcYxvmrSs72l4pypoEa5FlC8czNMTbDMiNGEj1TKUGVklOMZOjbYGtOHLcppK0IqI/B7ZphMYYTOOkpijLjAwMPjUNvjUG14jOLeEovfyynVPHy4VbBwHCu3Rt8YJG2RsRX32vefYn/U238qcmU7X/ehc0qm9r3n2J/1Nt/Knte8+xP8Aqbb+VTkvj7z8m1zSqb2vefYn/U238qe17z7E/wCptv5U5L4+8/Jtc0qm9r3n2J/1Nt/Knte8+xP+ptv5U5L4+8/Jtc0rN8bu52jty6XNvGZmE4t9buEEbaDmAFsFwnT86mdmHkMLazMVEziIzq4cw58JYOA3r1Gat4eseY2uKUpWalKUoFKUoFKVV9oOLPbJEyIZC9xHGUUAsVbOdOWA1beZq4y5XUFpSqjgXGXuHuQ0bQ8mVUVHCh8GFHy2liOrnGPLFWF7eJDGzucKo32JJPQKAN2YkgADckgDercbLocuJX5iChVDyyNojQsFBbGSSeoUAEkgE4GwNV94psbG5lXTJOkEs7uwbEkyxlssNWdPhAC52UAA7VK4XZNqaaZQJ5NtOSeVHtiIHOPLLEYBb1wK59oeK2sKpHdaBDcl4WaV0VADEzEOWIGCFI/OtJ3mM6/v5RaivtQODcZiukd4iGjWV4w6srK+nqylTgjep9ZWWXVUpSlQKUpQKUpQKr+K28ngki8UsRJCFiBIhHijO+ATgEE9CB0GasKVZdXY4WV4k0auh1Kw22IIPQgg7qwIIIO4IIO9d6qbnNrKZBkwSt75cA8uQ4VZhjcKcAMN/JvDhi1tVymus7BSs1xftqtuLzMUrNaoWXRDdOr+4Eo1yJEUi3bG52Aydq0tMsMsZLZ3ClKVyFeJI1OMgHBBGQDg+RHxr3UbiN+kETSPkgaQAoyWZmCqo8slmUeQ33IqybuoOHBL5Z7aKfSsZuIY5mAIOC8YbBbA1YBxn4Vwsx3p1mbHJQnu6gfWPTvBJHmMhMbaSWy2oaI9larNClvyZ7aGARKYp0RuZCq4RNYdlIzGNQyTgbgBgTf1plZjbr2IVwnskd43YEtExZCCwwzIUPTr4XNd6VlvSuFrZJFr0AjmSNI2Sxy7dTv06Dau9KUt2FKUoFKUoFKUoFKUoPMsSspVgGVgQVYAggjBBB6iqvh8ht5OQ58DZNs5ZjqUbmElv71HTfxL0+q2Lao9/ZLMmkllOQyumNSOpyrrkEZBHmCD0II2rrG/S9hD4gturiJ4g4v2eOTYYbEBzr9QUj0/KrSqK+4paNcxBmm128xAZILgxCV0MWh5RGYwfe9NQwcZ9KvauUsk3770QpSlcKVF4nw9Z4mjYsoJUhlxlWVg6MMgjIZVOCCDjcEVJLAddvxrzJKqg5IAGCSSBgZ6n06VZuXcFLZXAht+8864vIpEjfXLyF0QEauYFSNAAA+TkasD4AVeKwIyNwehFV/Z60ENnbxa0k5MEcRdDsWjQISPzWuFr/SSCI4FvKx5BCgCNzuYDjYA5JT/AGX/AB1aZSZW69iLilKg8Q45a25AmmhhLDIEsqKSPUAms5LekVOpUY8Sg0u3Mi0RLqkbmJhF0a8sc4UaCDk+RzUmmtBSlKgUpSgUpSgUrm1wgcIWUOysyqSMlVIDMB1IBdMny1D1pDOjjKMrrkjKkEZUlWGR5ggj8RTQ6VGv75YU1NqO4VUUZZ3Oyoo8yT+XmSBk1IZgBk7AdSfSqrhym4cXDZ5Y/wDWTVtoIIM5A21MDtnOFxjBZgesZ9b2EccNmhmIS4ijjnuDJy2gBlZsanRHMmnBCH+wkDP4i+qu4jYvJPauuNMMrs+Sc4aB4xjbfxOKsauV3oKUpXArO0fDXuLcxoQrGSFg23hCTK5YZUjUAhxkEZxmqK97J3Jlkcv3wEWhC3JgUuIZJmeM8uEKF9+hGQd8/CthStceLcZqe+6TSl7N8MeHns0cUAmlV1hiYFUAiVDuFAyShPTzq0u7RJUKOCVOOjMCCDkEMpypBAII3BANdqVxcrbtVdwq7fLQynM0QHiyvvIzss2ABjOCCMABgcbYqNe2Nyly00BgPNhiiZZzIuOU8jqVKg5z3htv+o9al8VsGkCvGVWeIlo2YbZIwyN5hGGxx8D5VE4ij3CWrLG6lbqKR0k0qyBchs5ODg+mc9Rkb1pLN7n17oph/wCO/wClnh50up7ZIYyk1zGg0Wi24aSNHCvkpk5B2wK2YpSuM+Jln/caKUpXClKUoFKUoKfi/AVnuIZXeREiimTEU08TFpXiKnVGwOPcnbzJHpUjgPDDbQCItr0vK2oliSHlZxkscscOMknc5Nc+0dm8tvpQam50DYyo2S4R2O5xsqk/lXrit4+VhhIE0oPiyvuohs02CDnGQAMEFiM7ZrWW5YzHfvtRxuv6uQxDBt4mHPJUESODkQDOxUYBf/Vf8tNxXG0tEiQIgIUZ6sxJJOSSzHLEkkkk5JJJrtXGV30nZWL7RcHmke7xbyzyyJi0uEkgAgPJCrktKGTEoZtlPXO52HW54RxEibS6iNr9JFiKZcwidGJWXnAKNKsdOnpkYNa+la/PlqTU6JopSlYKUpSgUpSgVkuKZ7xPzvaOfB3XuffdOnlj/wCXudXN1/8AJ8NXhrW1V8Uu3S4s1U4WWaRXGF8Srbu4G4yPEgO3pWnDur7/AJSunEO+ahyO76Mb87m51Z8tO2MYqN9J/cfncftVzSpMtfSKpvpP7j87j9qfSf3H53H7Vc0pz+Iim+k/uPzuP2p9J/cfncftVzSnP4gpvpP7j87j9qfSf3H53H7Vc0pz+IM9x7ncu25vO0c0957j3vOnlPoxyfe6dejp+e1T+AonKyouMFiFN0JOZoBOAeZ7zTktjXvvXntHePFb6kOludAucKdnuERhuMbqxH51aV1cv0T33uFKUrJSlKUClKUClKUClKUCsvxntiLcXuYpHe0UtGUguXVj3cS+OREKx7tg5Ow3rUVHksIWEgaONhMMSgopEg06MP8A5eEAb+W1d4XGX9U2JApSlcBSlKBSlKBSlKCo4vfTCeKCFYS0kcspabWVCxNGuAF3yTOpz5aareH9tdUjJLFKCsSkm3gupvGLiaB8iNDoXNsCM7+Ijyq+4hwi3uABNFFMFJK8xFbBPXGRt0Fe7bh0MX/HHHH4FTwIo8CElV2HQF3wPLUfWtplhy6s6o48D4gbi1gmICtNBHIVByAXQMQD5gaqnVzggSNFRFVERQqooACqBgKANgAANq6Vldb6KUpSoFKUoFKo+1F48YgxLJbxPMRNNGqEqvKYr9ZGABcKM486p+Fdp5Ea3NxI4heO7BdwGDukkIjYOsKZGl5seFc75BxmtceFllNz33SbbSlZHinaV0S+CyMJWi1WAEWS2q1BQp4cNmYt1zvt8K+rxNjdSLJdXEMgutMdskMbK0WRp25RYhgTltW252xV+HLWzbW0rF2nFpzPGOfM05vHSS0MUWhIBIwDbRagNCoc6/PO/So3A+0FwsmZ5pJ1WKR5ViXVjQhYkwm1R4t1wF1uQSFwc6h1/T5dfBtvaVmey3Eb4ySR3iSI0gM0RZbfCLkB7cNC7AhC8eGbSz6m28Jr5fcdnja7IwVjuIIV1KSkSNCsjSuEGpt5d9/8em5PHxXm5ZYbaelUfCOOTSxBjEXYz8srCFXQmNpX5rjKkYYYydLqME5NUtnxiY3RVbieR+/vH3do4tItgTltoQ2B5Nq8vOk4Vu/BttqVlO0vay4toBIIeTiG4kbvIDDVEFKRZgdlVnDMQdWwQ7enK97WT2wuC6FwvfTCWR95IuXyIBpXfXrk36nTVnBysln1NthSsvP2nuFmuFESvyVlKW6rPzX5cetH1BSmlyAANvrDcnYxJO2UwRMm2Aa6MIuDHccplFuZdSpnVnUNPXGxpOBnTbZ0rL2PaG7keMckxmWaJWWXX7pGshO/RRkh8rv5+Y6VFm7a3AuJ4o4DJy8aNSsm4uI4SrlWZgCJmYMVXZM4YdHw5b0bbKlY/iHay7hTeJDIrXAJ0T6ZXi0aIogN1eTmNgkkeA9fKUO08ovpYSmYokdvdRtIxCpq/tfIY+hTBOAGJIy+HLWzbTUrG8M7VXE6RsRyyvEI4GwqaZY3jyf7mAwX8n6r+IrZVxnhcOlClKVwpSlKBSlKBSlKBXNbdA7OFUOwUM4UZYLnSCepA1Nj0ya6UoFKUoIt7wq3nKmWKKUpnQZI0bTnGdOobfVX5CpVKVd3sFeHgVipKqWQkqSASpIKkqfI4JH4E17pUClKUClKUHOS3RipZVYo2pCyglWwVypPQ4YjPoTXSlKBSlKD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284984"/>
            <a:ext cx="2664296" cy="248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6400800" cy="2160240"/>
          </a:xfrm>
        </p:spPr>
        <p:txBody>
          <a:bodyPr>
            <a:noAutofit/>
          </a:bodyPr>
          <a:lstStyle/>
          <a:p>
            <a:pPr algn="just"/>
            <a:r>
              <a:rPr lang="es-MX" sz="2000" b="1" i="1" dirty="0" smtClean="0">
                <a:solidFill>
                  <a:schemeClr val="tx1"/>
                </a:solidFill>
                <a:latin typeface="Century Gothic" pitchFamily="34" charset="0"/>
              </a:rPr>
              <a:t>Se usa para denominar a los elementos químicos caracterizados por ser buenos conductores del calor y la electricidad poseen alta densidad y son sólidos en temperaturas normales(excepto el mercurio), sus sales forman iones electropositivos(cationes)en disolución.</a:t>
            </a:r>
            <a:endParaRPr lang="es-MX" sz="2000" b="1" i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pPr algn="l"/>
            <a:r>
              <a:rPr lang="es-MX" sz="4400" b="1" dirty="0" smtClean="0">
                <a:solidFill>
                  <a:srgbClr val="0070C0"/>
                </a:solidFill>
              </a:rPr>
              <a:t>Metales</a:t>
            </a:r>
            <a:r>
              <a:rPr lang="es-MX" b="1" dirty="0" smtClean="0"/>
              <a:t/>
            </a:r>
            <a:br>
              <a:rPr lang="es-MX" b="1" dirty="0" smtClean="0"/>
            </a:br>
            <a:endParaRPr lang="es-MX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928823"/>
            <a:ext cx="1800200" cy="2388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pPr algn="just">
              <a:buNone/>
            </a:pPr>
            <a:r>
              <a:rPr lang="es-MX" sz="1800" b="1" dirty="0" smtClean="0">
                <a:latin typeface="Century Gothic" pitchFamily="34" charset="0"/>
              </a:rPr>
              <a:t>Existen 80 metales, llamándose el resto de los elementos, no metales:</a:t>
            </a:r>
          </a:p>
          <a:p>
            <a:pPr algn="just">
              <a:buNone/>
            </a:pPr>
            <a:r>
              <a:rPr lang="es-MX" sz="1800" b="1" dirty="0" smtClean="0">
                <a:latin typeface="Century Gothic" pitchFamily="34" charset="0"/>
              </a:rPr>
              <a:t>Metales alcalinos</a:t>
            </a:r>
          </a:p>
          <a:p>
            <a:pPr algn="just">
              <a:buNone/>
            </a:pPr>
            <a:r>
              <a:rPr lang="es-MX" sz="1800" b="1" dirty="0" smtClean="0">
                <a:latin typeface="Century Gothic" pitchFamily="34" charset="0"/>
              </a:rPr>
              <a:t>Metales normales</a:t>
            </a:r>
          </a:p>
          <a:p>
            <a:pPr algn="just">
              <a:buNone/>
            </a:pPr>
            <a:r>
              <a:rPr lang="es-MX" sz="1800" b="1" dirty="0" smtClean="0">
                <a:latin typeface="Century Gothic" pitchFamily="34" charset="0"/>
              </a:rPr>
              <a:t>Metales de transición</a:t>
            </a:r>
          </a:p>
          <a:p>
            <a:pPr algn="just">
              <a:buNone/>
            </a:pPr>
            <a:r>
              <a:rPr lang="es-MX" sz="1800" b="1" dirty="0" smtClean="0">
                <a:latin typeface="Century Gothic" pitchFamily="34" charset="0"/>
              </a:rPr>
              <a:t>Tierras rara</a:t>
            </a:r>
          </a:p>
          <a:p>
            <a:pPr algn="just">
              <a:buNone/>
            </a:pPr>
            <a:r>
              <a:rPr lang="es-MX" sz="1800" b="1" dirty="0" smtClean="0">
                <a:latin typeface="Century Gothic" pitchFamily="34" charset="0"/>
              </a:rPr>
              <a:t>Metales ferroaleables</a:t>
            </a:r>
          </a:p>
          <a:p>
            <a:pPr algn="just">
              <a:buNone/>
            </a:pPr>
            <a:r>
              <a:rPr lang="es-MX" sz="1800" b="1" dirty="0" smtClean="0">
                <a:latin typeface="Century Gothic" pitchFamily="34" charset="0"/>
              </a:rPr>
              <a:t>Metales no ferrosos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7854696" cy="1752600"/>
          </a:xfrm>
        </p:spPr>
        <p:txBody>
          <a:bodyPr>
            <a:noAutofit/>
          </a:bodyPr>
          <a:lstStyle/>
          <a:p>
            <a:pPr algn="just"/>
            <a:r>
              <a:rPr lang="es-MX" sz="2400" b="1" dirty="0" smtClean="0">
                <a:solidFill>
                  <a:schemeClr val="tx1"/>
                </a:solidFill>
                <a:latin typeface="Century Gothic" pitchFamily="34" charset="0"/>
              </a:rPr>
              <a:t>A los elementos que tienen las propiedades de los no metales y los metales se llaman metaloides pueden ser tan brillantes como opacos, y su forma puede cambiar fácilmente generalmente son conductores de calor y de electricidad.</a:t>
            </a:r>
            <a:endParaRPr lang="es-MX" sz="24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1404664" y="-22848"/>
            <a:ext cx="7851648" cy="1828800"/>
          </a:xfrm>
        </p:spPr>
        <p:txBody>
          <a:bodyPr/>
          <a:lstStyle/>
          <a:p>
            <a:pPr algn="ctr"/>
            <a:r>
              <a:rPr lang="es-MX" sz="5400" b="1" dirty="0" smtClean="0">
                <a:solidFill>
                  <a:srgbClr val="0070C0"/>
                </a:solidFill>
              </a:rPr>
              <a:t>Metaloides</a:t>
            </a:r>
            <a:endParaRPr lang="es-MX" sz="5400" b="1" dirty="0">
              <a:solidFill>
                <a:srgbClr val="0070C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869160"/>
            <a:ext cx="5172075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solidFill>
                  <a:srgbClr val="0070C0"/>
                </a:solidFill>
              </a:rPr>
              <a:t>Son</a:t>
            </a:r>
            <a:r>
              <a:rPr lang="es-MX" sz="3200" b="1" dirty="0" smtClean="0"/>
              <a:t> </a:t>
            </a:r>
            <a:r>
              <a:rPr lang="es-MX" sz="3200" b="1" dirty="0" smtClean="0">
                <a:solidFill>
                  <a:srgbClr val="0070C0"/>
                </a:solidFill>
              </a:rPr>
              <a:t>considerados</a:t>
            </a:r>
            <a:r>
              <a:rPr lang="es-MX" sz="3200" b="1" dirty="0" smtClean="0"/>
              <a:t> </a:t>
            </a:r>
            <a:r>
              <a:rPr lang="es-MX" sz="3200" b="1" dirty="0" smtClean="0">
                <a:solidFill>
                  <a:srgbClr val="0070C0"/>
                </a:solidFill>
              </a:rPr>
              <a:t>metaloides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s-MX" sz="2000" b="1" dirty="0" smtClean="0">
                <a:latin typeface="Century Gothic" pitchFamily="34" charset="0"/>
              </a:rPr>
              <a:t>Boro (B)</a:t>
            </a:r>
          </a:p>
          <a:p>
            <a:r>
              <a:rPr lang="es-MX" sz="2000" b="1" dirty="0" smtClean="0">
                <a:latin typeface="Century Gothic" pitchFamily="34" charset="0"/>
              </a:rPr>
              <a:t>Silicio (Si)</a:t>
            </a:r>
          </a:p>
          <a:p>
            <a:r>
              <a:rPr lang="es-MX" sz="2000" b="1" dirty="0" smtClean="0">
                <a:latin typeface="Century Gothic" pitchFamily="34" charset="0"/>
              </a:rPr>
              <a:t>Germanio (Ge)</a:t>
            </a:r>
          </a:p>
          <a:p>
            <a:r>
              <a:rPr lang="es-MX" sz="2000" b="1" dirty="0" smtClean="0">
                <a:latin typeface="Century Gothic" pitchFamily="34" charset="0"/>
              </a:rPr>
              <a:t>Arsenio (As)</a:t>
            </a:r>
          </a:p>
          <a:p>
            <a:r>
              <a:rPr lang="es-MX" sz="2000" b="1" dirty="0" smtClean="0">
                <a:latin typeface="Century Gothic" pitchFamily="34" charset="0"/>
              </a:rPr>
              <a:t>Antimonio (Sb)</a:t>
            </a:r>
          </a:p>
          <a:p>
            <a:r>
              <a:rPr lang="es-MX" sz="2000" b="1" dirty="0" smtClean="0">
                <a:latin typeface="Century Gothic" pitchFamily="34" charset="0"/>
              </a:rPr>
              <a:t>Telurio (Te)</a:t>
            </a:r>
          </a:p>
          <a:p>
            <a:r>
              <a:rPr lang="es-MX" sz="2000" b="1" dirty="0" smtClean="0">
                <a:latin typeface="Century Gothic" pitchFamily="34" charset="0"/>
              </a:rPr>
              <a:t>Polonio (Po)</a:t>
            </a:r>
            <a:endParaRPr lang="es-MX" sz="2000" b="1" dirty="0">
              <a:latin typeface="Century Gothic" pitchFamily="34" charset="0"/>
            </a:endParaRPr>
          </a:p>
        </p:txBody>
      </p:sp>
      <p:pic>
        <p:nvPicPr>
          <p:cNvPr id="2050" name="Picture 2" descr="C:\Users\Yunely\Desktop\UV\uv EE segundo semestre\bioquimica\metaloid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556792"/>
            <a:ext cx="3162076" cy="429275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e">
  <a:themeElements>
    <a:clrScheme name="Horizonte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e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432</TotalTime>
  <Words>948</Words>
  <Application>Microsoft Office PowerPoint</Application>
  <PresentationFormat>Presentación en pantalla (4:3)</PresentationFormat>
  <Paragraphs>73</Paragraphs>
  <Slides>29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0" baseType="lpstr">
      <vt:lpstr>Horizonte</vt:lpstr>
      <vt:lpstr>Bioquímica conceptos </vt:lpstr>
      <vt:lpstr>Formula</vt:lpstr>
      <vt:lpstr>        Formulas moleculares</vt:lpstr>
      <vt:lpstr>       Formulas desarrolladas</vt:lpstr>
      <vt:lpstr>          Formula estructural</vt:lpstr>
      <vt:lpstr>Metales </vt:lpstr>
      <vt:lpstr>Presentación de PowerPoint</vt:lpstr>
      <vt:lpstr>Metaloides</vt:lpstr>
      <vt:lpstr>Son considerados metaloides</vt:lpstr>
      <vt:lpstr>Peso atómico</vt:lpstr>
      <vt:lpstr>               Cantidad física</vt:lpstr>
      <vt:lpstr>      Unidad de masa  atómica</vt:lpstr>
      <vt:lpstr>Presentación de PowerPoint</vt:lpstr>
      <vt:lpstr>Mezcla</vt:lpstr>
      <vt:lpstr>Mezclas Homogéneas y Heterogéneas</vt:lpstr>
      <vt:lpstr>Combinación</vt:lpstr>
      <vt:lpstr>Fenómeno Químico</vt:lpstr>
      <vt:lpstr>Fenómeno Físico</vt:lpstr>
      <vt:lpstr>PH</vt:lpstr>
      <vt:lpstr>Presentación de PowerPoint</vt:lpstr>
      <vt:lpstr>Presentación de PowerPoint</vt:lpstr>
      <vt:lpstr>Ácido -base</vt:lpstr>
      <vt:lpstr>Presentación de PowerPoint</vt:lpstr>
      <vt:lpstr>Presentación de PowerPoint</vt:lpstr>
      <vt:lpstr>Presentación de PowerPoint</vt:lpstr>
      <vt:lpstr>METABOLISMO Y SUS FASES: CATABOLISMO Y ANABOLISMO</vt:lpstr>
      <vt:lpstr>Metabolismo</vt:lpstr>
      <vt:lpstr>Catabolismo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</dc:title>
  <dc:creator>CRIS&amp;EMMANUEL</dc:creator>
  <cp:lastModifiedBy>Yunely</cp:lastModifiedBy>
  <cp:revision>14</cp:revision>
  <dcterms:created xsi:type="dcterms:W3CDTF">2013-03-15T02:14:48Z</dcterms:created>
  <dcterms:modified xsi:type="dcterms:W3CDTF">2013-03-28T07:27:15Z</dcterms:modified>
</cp:coreProperties>
</file>